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81" r:id="rId4"/>
    <p:sldId id="272" r:id="rId5"/>
    <p:sldId id="273" r:id="rId6"/>
    <p:sldId id="257" r:id="rId7"/>
    <p:sldId id="282" r:id="rId8"/>
    <p:sldId id="277" r:id="rId9"/>
    <p:sldId id="276" r:id="rId10"/>
    <p:sldId id="286" r:id="rId11"/>
    <p:sldId id="285" r:id="rId12"/>
    <p:sldId id="279" r:id="rId13"/>
    <p:sldId id="283" r:id="rId14"/>
    <p:sldId id="262" r:id="rId15"/>
    <p:sldId id="267" r:id="rId16"/>
    <p:sldId id="271" r:id="rId17"/>
    <p:sldId id="275" r:id="rId18"/>
    <p:sldId id="268" r:id="rId19"/>
    <p:sldId id="269" r:id="rId20"/>
    <p:sldId id="287" r:id="rId21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D12"/>
    <a:srgbClr val="C82D31"/>
    <a:srgbClr val="EF923C"/>
    <a:srgbClr val="E26F71"/>
    <a:srgbClr val="702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8EC20E35-A176-4012-BC5E-935CFFF8708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85BE263C-DBD7-4A20-BB59-AAB30ACAA65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EB9631B5-78F2-41C9-869B-9F39066F8104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C000"/>
          </a:solidFill>
        </a:fill>
      </a:tcStyle>
    </a:firstRow>
  </a:tblStyle>
  <a:tblStyle styleId="{2A488322-F2BA-4B5B-9748-0D474271808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  <a:tblStyle styleId="{6E25E649-3F16-4E02-A733-19D2CDBF48F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48" autoAdjust="0"/>
  </p:normalViewPr>
  <p:slideViewPr>
    <p:cSldViewPr snapToGrid="0">
      <p:cViewPr varScale="1">
        <p:scale>
          <a:sx n="58" d="100"/>
          <a:sy n="58" d="100"/>
        </p:scale>
        <p:origin x="3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Marcador de fecha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0DCF27D-5E05-224B-A798-3D69B706E121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2052" name="Marcador de imagen de diapositiva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" name="Marcador de nota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94B1B7A-ABA6-E340-A466-2B6C195C22A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034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ct val="0"/>
      </a:spcBef>
      <a:spcAft>
        <a:spcPct val="0"/>
      </a:spcAft>
      <a:defRPr lang="es-ES" sz="1200" kern="1200">
        <a:solidFill>
          <a:srgbClr val="000000"/>
        </a:solidFill>
        <a:latin typeface="Calibri"/>
        <a:ea typeface="ＭＳ Ｐゴシック" charset="0"/>
      </a:defRPr>
    </a:lvl1pPr>
    <a:lvl2pPr marL="457200" lvl="1" algn="l" rtl="0" eaLnBrk="0" fontAlgn="base">
      <a:spcBef>
        <a:spcPct val="0"/>
      </a:spcBef>
      <a:spcAft>
        <a:spcPct val="0"/>
      </a:spcAft>
      <a:defRPr lang="es-ES" sz="1200" kern="1200">
        <a:solidFill>
          <a:srgbClr val="000000"/>
        </a:solidFill>
        <a:latin typeface="Calibri"/>
        <a:ea typeface="ＭＳ Ｐゴシック" charset="0"/>
      </a:defRPr>
    </a:lvl2pPr>
    <a:lvl3pPr marL="914400" lvl="2" algn="l" rtl="0" eaLnBrk="0" fontAlgn="base">
      <a:spcBef>
        <a:spcPct val="0"/>
      </a:spcBef>
      <a:spcAft>
        <a:spcPct val="0"/>
      </a:spcAft>
      <a:defRPr lang="es-ES" sz="1200" kern="1200">
        <a:solidFill>
          <a:srgbClr val="000000"/>
        </a:solidFill>
        <a:latin typeface="Calibri"/>
        <a:ea typeface="ＭＳ Ｐゴシック" charset="0"/>
      </a:defRPr>
    </a:lvl3pPr>
    <a:lvl4pPr marL="1371600" lvl="3" algn="l" rtl="0" eaLnBrk="0" fontAlgn="base">
      <a:spcBef>
        <a:spcPct val="0"/>
      </a:spcBef>
      <a:spcAft>
        <a:spcPct val="0"/>
      </a:spcAft>
      <a:defRPr lang="es-ES" sz="1200" kern="1200">
        <a:solidFill>
          <a:srgbClr val="000000"/>
        </a:solidFill>
        <a:latin typeface="Calibri"/>
        <a:ea typeface="ＭＳ Ｐゴシック" charset="0"/>
      </a:defRPr>
    </a:lvl4pPr>
    <a:lvl5pPr marL="1828800" lvl="4" algn="l" rtl="0" eaLnBrk="0" fontAlgn="base">
      <a:spcBef>
        <a:spcPct val="0"/>
      </a:spcBef>
      <a:spcAft>
        <a:spcPct val="0"/>
      </a:spcAft>
      <a:defRPr lang="es-ES" sz="1200" kern="1200">
        <a:solidFill>
          <a:srgbClr val="000000"/>
        </a:solidFill>
        <a:latin typeface="Calibri"/>
        <a:ea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Marcador de nota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en-US" dirty="0" err="1">
                <a:latin typeface="Calibri" charset="0"/>
              </a:rPr>
              <a:t>Protocolo</a:t>
            </a:r>
            <a:r>
              <a:rPr lang="en-US">
                <a:latin typeface="Calibri" charset="0"/>
              </a:rPr>
              <a:t> Tester. </a:t>
            </a:r>
          </a:p>
          <a:p>
            <a:pPr eaLnBrk="1"/>
            <a:r>
              <a:rPr lang="en-US">
                <a:latin typeface="Calibri" charset="0"/>
              </a:rPr>
              <a:t>Protocolo Aroma</a:t>
            </a:r>
          </a:p>
          <a:p>
            <a:pPr eaLnBrk="1"/>
            <a:r>
              <a:rPr lang="en-US">
                <a:latin typeface="Calibri" charset="0"/>
              </a:rPr>
              <a:t>Protocolo de Inicio en cuerpo y sobre chakras</a:t>
            </a:r>
          </a:p>
          <a:p>
            <a:pPr eaLnBrk="1"/>
            <a:r>
              <a:rPr lang="en-US">
                <a:latin typeface="Calibri" charset="0"/>
              </a:rPr>
              <a:t>Pasos de Masaje</a:t>
            </a:r>
          </a:p>
          <a:p>
            <a:pPr eaLnBrk="1"/>
            <a:r>
              <a:rPr lang="en-US">
                <a:latin typeface="Calibri" charset="0"/>
              </a:rPr>
              <a:t>Aceite Spa</a:t>
            </a:r>
          </a:p>
          <a:p>
            <a:pPr eaLnBrk="1"/>
            <a:endParaRPr>
              <a:latin typeface="Calibri" charset="0"/>
            </a:endParaRPr>
          </a:p>
        </p:txBody>
      </p:sp>
      <p:sp>
        <p:nvSpPr>
          <p:cNvPr id="4100" name="Marcador de número de diapositiva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13A0DBA0-3F77-9143-B1B3-A259E05E029B}" type="slidenum">
              <a:rPr lang="es-ES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Marcador de nota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>
              <a:lnSpc>
                <a:spcPct val="60000"/>
              </a:lnSpc>
            </a:pPr>
            <a:r>
              <a:rPr lang="es-ES" sz="1200" dirty="0">
                <a:latin typeface="Calibri" charset="0"/>
              </a:rPr>
              <a:t>Ritual Basado en el Poder de las piedras de Obsidiana y </a:t>
            </a:r>
            <a:r>
              <a:rPr lang="es-ES" sz="1200" dirty="0" err="1">
                <a:latin typeface="Calibri" charset="0"/>
              </a:rPr>
              <a:t>Onix</a:t>
            </a:r>
            <a:r>
              <a:rPr lang="es-ES" sz="1200" dirty="0">
                <a:latin typeface="Calibri" charset="0"/>
              </a:rPr>
              <a:t>, Inca, Aztecas y Mayas.</a:t>
            </a:r>
          </a:p>
          <a:p>
            <a:pPr eaLnBrk="1">
              <a:lnSpc>
                <a:spcPct val="60000"/>
              </a:lnSpc>
            </a:pPr>
            <a:endParaRPr lang="es-ES" sz="1200" dirty="0">
              <a:latin typeface="Calibri" charset="0"/>
            </a:endParaRPr>
          </a:p>
          <a:p>
            <a:pPr eaLnBrk="1">
              <a:lnSpc>
                <a:spcPct val="60000"/>
              </a:lnSpc>
            </a:pPr>
            <a:r>
              <a:rPr lang="es-419" sz="1200" dirty="0">
                <a:latin typeface="Calibri" charset="0"/>
              </a:rPr>
              <a:t>Descubrieron beneficios </a:t>
            </a:r>
            <a:r>
              <a:rPr lang="es-419" sz="1200" dirty="0" err="1">
                <a:latin typeface="Calibri" charset="0"/>
              </a:rPr>
              <a:t>Terapeuticos</a:t>
            </a:r>
            <a:r>
              <a:rPr lang="es-419" sz="1200" dirty="0">
                <a:latin typeface="Calibri" charset="0"/>
              </a:rPr>
              <a:t> cuando se aplicaban sobre el cuerpo mediante presiones, masajes y </a:t>
            </a:r>
            <a:r>
              <a:rPr lang="es-419" sz="1200" dirty="0" err="1">
                <a:latin typeface="Calibri" charset="0"/>
              </a:rPr>
              <a:t>estimulos</a:t>
            </a:r>
            <a:r>
              <a:rPr lang="es-419" sz="1200" dirty="0">
                <a:latin typeface="Calibri" charset="0"/>
              </a:rPr>
              <a:t> </a:t>
            </a:r>
            <a:r>
              <a:rPr lang="es-419" sz="1200" dirty="0" err="1">
                <a:latin typeface="Calibri" charset="0"/>
              </a:rPr>
              <a:t>Termicos</a:t>
            </a:r>
            <a:endParaRPr lang="es-419" sz="1200" dirty="0">
              <a:latin typeface="Calibri" charset="0"/>
            </a:endParaRPr>
          </a:p>
          <a:p>
            <a:pPr marL="0" indent="0" eaLnBrk="1">
              <a:lnSpc>
                <a:spcPct val="60000"/>
              </a:lnSpc>
              <a:buNone/>
            </a:pPr>
            <a:endParaRPr lang="es-419" sz="1200" dirty="0">
              <a:latin typeface="Calibri" charset="0"/>
            </a:endParaRPr>
          </a:p>
          <a:p>
            <a:pPr eaLnBrk="1">
              <a:lnSpc>
                <a:spcPct val="60000"/>
              </a:lnSpc>
            </a:pPr>
            <a:r>
              <a:rPr lang="es-419" sz="1200" dirty="0" err="1">
                <a:latin typeface="Calibri" charset="0"/>
              </a:rPr>
              <a:t>Sperience</a:t>
            </a:r>
            <a:r>
              <a:rPr lang="es-419" sz="1200" dirty="0">
                <a:latin typeface="Calibri" charset="0"/>
              </a:rPr>
              <a:t> se basa en esta técnica ancestral y combina la aplicación de Piedras </a:t>
            </a:r>
            <a:r>
              <a:rPr lang="es-419" sz="1200" dirty="0" err="1">
                <a:latin typeface="Calibri" charset="0"/>
              </a:rPr>
              <a:t>Frias</a:t>
            </a:r>
            <a:r>
              <a:rPr lang="es-419" sz="1200" dirty="0">
                <a:latin typeface="Calibri" charset="0"/>
              </a:rPr>
              <a:t> y Calientes</a:t>
            </a:r>
          </a:p>
          <a:p>
            <a:pPr eaLnBrk="1">
              <a:lnSpc>
                <a:spcPct val="60000"/>
              </a:lnSpc>
            </a:pPr>
            <a:endParaRPr lang="es-419" sz="1200" dirty="0">
              <a:latin typeface="Calibri" charset="0"/>
            </a:endParaRPr>
          </a:p>
          <a:p>
            <a:pPr eaLnBrk="1">
              <a:lnSpc>
                <a:spcPct val="60000"/>
              </a:lnSpc>
            </a:pPr>
            <a:r>
              <a:rPr lang="es-419" sz="1200" dirty="0">
                <a:latin typeface="Calibri" charset="0"/>
              </a:rPr>
              <a:t>Combina 13 Piedras: 9 de Obsidianas que se calientan a 50º C/4  de </a:t>
            </a:r>
            <a:r>
              <a:rPr lang="es-419" sz="1200" dirty="0" err="1">
                <a:latin typeface="Calibri" charset="0"/>
              </a:rPr>
              <a:t>Onix</a:t>
            </a:r>
            <a:r>
              <a:rPr lang="es-419" sz="1200" dirty="0">
                <a:latin typeface="Calibri" charset="0"/>
              </a:rPr>
              <a:t> </a:t>
            </a:r>
          </a:p>
          <a:p>
            <a:pPr eaLnBrk="1"/>
            <a:endParaRPr lang="en-US" dirty="0">
              <a:latin typeface="Calibri" charset="0"/>
            </a:endParaRPr>
          </a:p>
        </p:txBody>
      </p:sp>
      <p:sp>
        <p:nvSpPr>
          <p:cNvPr id="6148" name="Marcador de número de diapositiva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0BA31DC6-C669-EE4F-AFDF-45CCD1853767}" type="slidenum">
              <a:rPr lang="es-E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>
              <a:buNone/>
            </a:pPr>
            <a:r>
              <a:rPr lang="en-US" dirty="0">
                <a:solidFill>
                  <a:srgbClr val="FB8D12"/>
                </a:solidFill>
                <a:latin typeface="Calibri" charset="0"/>
              </a:rPr>
              <a:t>•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alibri" charset="0"/>
              </a:rPr>
              <a:t>Aromaterapia</a:t>
            </a:r>
            <a:endParaRPr lang="en-US" sz="1200" dirty="0">
              <a:solidFill>
                <a:srgbClr val="FFFFFF"/>
              </a:solidFill>
              <a:latin typeface="Calibri" charset="0"/>
            </a:endParaRPr>
          </a:p>
          <a:p>
            <a:pPr marL="0" indent="0" eaLnBrk="1">
              <a:buNone/>
            </a:pPr>
            <a:r>
              <a:rPr lang="en-US" dirty="0">
                <a:solidFill>
                  <a:srgbClr val="FB8D12"/>
                </a:solidFill>
                <a:latin typeface="Calibri" charset="0"/>
              </a:rPr>
              <a:t>•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alibri" charset="0"/>
              </a:rPr>
              <a:t>Cromoterapia</a:t>
            </a:r>
            <a:endParaRPr lang="en-US" sz="1200" dirty="0">
              <a:solidFill>
                <a:srgbClr val="FFFFFF"/>
              </a:solidFill>
              <a:latin typeface="Calibri" charset="0"/>
            </a:endParaRPr>
          </a:p>
          <a:p>
            <a:pPr marL="0" indent="0" eaLnBrk="1">
              <a:buNone/>
            </a:pPr>
            <a:r>
              <a:rPr lang="en-US" dirty="0">
                <a:solidFill>
                  <a:srgbClr val="FB8D12"/>
                </a:solidFill>
                <a:latin typeface="Calibri" charset="0"/>
              </a:rPr>
              <a:t>•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alibri" charset="0"/>
              </a:rPr>
              <a:t>Musicoterapia</a:t>
            </a:r>
            <a:endParaRPr lang="en-US" sz="1200" dirty="0">
              <a:solidFill>
                <a:srgbClr val="FFFFFF"/>
              </a:solidFill>
              <a:latin typeface="Calibri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1B7A-ABA6-E340-A466-2B6C195C22A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46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1B7A-ABA6-E340-A466-2B6C195C22A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56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Marcador de notas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/>
            <a:endParaRPr lang="en-US">
              <a:latin typeface="Calibri" charset="0"/>
            </a:endParaRPr>
          </a:p>
        </p:txBody>
      </p:sp>
      <p:sp>
        <p:nvSpPr>
          <p:cNvPr id="11268" name="Marcador de número de diapositiva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BD14331B-3BDE-AB4C-992D-241FC2282CAE}" type="slidenum">
              <a:rPr lang="es-E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s-E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Sperience</a:t>
            </a:r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 Esenciales</a:t>
            </a:r>
            <a:r>
              <a:rPr lang="es-ES" dirty="0"/>
              <a:t>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Sperience</a:t>
            </a:r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 Marine Aqua</a:t>
            </a:r>
            <a:r>
              <a:rPr lang="es-ES" dirty="0"/>
              <a:t> </a:t>
            </a:r>
          </a:p>
          <a:p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Teak Wood</a:t>
            </a:r>
            <a:r>
              <a:rPr lang="es-ES" dirty="0"/>
              <a:t> </a:t>
            </a:r>
          </a:p>
          <a:p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Spice</a:t>
            </a:r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Exfoliating</a:t>
            </a:r>
            <a:r>
              <a:rPr lang="es-ES" dirty="0"/>
              <a:t> </a:t>
            </a:r>
          </a:p>
          <a:p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Sybarite</a:t>
            </a:r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Silk</a:t>
            </a:r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Wrap</a:t>
            </a:r>
            <a:endParaRPr lang="es-ES" dirty="0"/>
          </a:p>
          <a:p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Spe</a:t>
            </a:r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P.White</a:t>
            </a:r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Pearly</a:t>
            </a:r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Wrap</a:t>
            </a:r>
            <a:r>
              <a:rPr lang="es-ES" dirty="0"/>
              <a:t> </a:t>
            </a:r>
          </a:p>
          <a:p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Sper</a:t>
            </a:r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.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P.Gold</a:t>
            </a:r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Star</a:t>
            </a:r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Wrap</a:t>
            </a:r>
            <a:r>
              <a:rPr lang="es-ES" dirty="0"/>
              <a:t> </a:t>
            </a:r>
          </a:p>
          <a:p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Aceite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Balsamico</a:t>
            </a:r>
            <a:r>
              <a:rPr lang="es-ES" dirty="0"/>
              <a:t> </a:t>
            </a:r>
          </a:p>
          <a:p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Spa Oriental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Oil</a:t>
            </a:r>
            <a:r>
              <a:rPr lang="es-ES" dirty="0"/>
              <a:t> </a:t>
            </a:r>
            <a:r>
              <a:rPr lang="es-ES" sz="1200" b="0" i="0" u="none" strike="noStrike" kern="1200" dirty="0" err="1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Sperience</a:t>
            </a:r>
            <a:r>
              <a:rPr lang="es-ES" sz="1200" b="0" i="0" u="none" strike="noStrike" kern="1200" dirty="0">
                <a:solidFill>
                  <a:srgbClr val="000000"/>
                </a:solidFill>
                <a:effectLst/>
                <a:latin typeface="Calibri"/>
                <a:ea typeface="ＭＳ Ｐゴシック" charset="0"/>
              </a:rPr>
              <a:t>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1B7A-ABA6-E340-A466-2B6C195C22AD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708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0" i="0" u="none" strike="noStrike" kern="1200" dirty="0">
              <a:solidFill>
                <a:srgbClr val="000000"/>
              </a:solidFill>
              <a:effectLst/>
              <a:latin typeface="Calibri"/>
              <a:ea typeface="ＭＳ Ｐゴシック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1B7A-ABA6-E340-A466-2B6C195C22AD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97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F1825-2BC2-D444-901F-2C9F01CB61BC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D2364-A35A-474F-887A-C4A88079300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1238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7D605-B8EA-014A-B418-657135A72023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32B52-4C23-FE40-92CA-DE60CA78845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33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F6BEC-0E52-6444-85A2-05467AAC73E2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9598D-FB51-6B4D-B680-F5CD1A73731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89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EDAD5-9640-0340-A7B3-E64A622EF6E8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C5CDD-8D3D-0F46-9B6E-1B303BC924F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074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3B828-B76D-E54D-8CD2-B00F7B6DD2AB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EF572-6FCD-5249-9DE8-A2163842DA1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1940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2BB12-E7AC-AE4E-A1C4-88E94DF59BE7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6" name="Marcador de pie de pá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2DE72-A1B0-A24C-9941-270D964A5FA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4876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FF989-C9A2-F14F-B0AB-C151657A243E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8" name="Marcador de pie de pá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F9BEB-32FD-C849-A812-E4D3F5BFAAF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86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F62AC-F139-154F-A024-926252AE98FD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4" name="Marcador de pie de pá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EC0B4-F415-DA41-9D31-BA9CC682740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65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B1AA9-E62B-5B4A-A7A1-03E44F88C28E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3" name="Marcador de pie de pá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7D0F1-84F6-BC41-BDD1-C3D10453DD0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88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CCBB7-0125-414D-94BF-BDDBE8BFBAAE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6" name="Marcador de pie de pá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01C6A-D8EF-714A-BD1A-582A2F3F404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01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23D7F-BC83-B048-932D-DBB07749088D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6" name="Marcador de pie de pá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A4142-EE7E-6F44-B366-6961849EFCD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46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Marcador de texto 2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C66ABE8-4CAF-704C-8312-8069AF57B3C4}" type="datetime1">
              <a:rPr lang="es-ES"/>
              <a:pPr/>
              <a:t>08/06/2017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AAF3D3E-ACA9-C945-9693-331F40BDD7A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0" fontAlgn="base">
        <a:lnSpc>
          <a:spcPct val="90000"/>
        </a:lnSpc>
        <a:spcBef>
          <a:spcPct val="0"/>
        </a:spcBef>
        <a:spcAft>
          <a:spcPct val="0"/>
        </a:spcAft>
        <a:defRPr lang="es-ES" sz="4400" kern="1200">
          <a:solidFill>
            <a:srgbClr val="000000"/>
          </a:solidFill>
          <a:latin typeface="Calibri Light"/>
          <a:ea typeface="ＭＳ Ｐゴシック" charset="0"/>
        </a:defRPr>
      </a:lvl1pPr>
      <a:lvl2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2pPr>
      <a:lvl3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3pPr>
      <a:lvl4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4pPr>
      <a:lvl5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lang="es-ES" sz="2800" kern="1200">
          <a:solidFill>
            <a:srgbClr val="000000"/>
          </a:solidFill>
          <a:latin typeface="Calibri"/>
          <a:ea typeface="ＭＳ Ｐゴシック" charset="0"/>
        </a:defRPr>
      </a:lvl1pPr>
      <a:lvl2pPr marL="685800" lvl="1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es-ES" sz="2400" kern="1200">
          <a:solidFill>
            <a:srgbClr val="000000"/>
          </a:solidFill>
          <a:latin typeface="Calibri"/>
          <a:ea typeface="ＭＳ Ｐゴシック" charset="0"/>
        </a:defRPr>
      </a:lvl2pPr>
      <a:lvl3pPr marL="1143000" lvl="2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es-ES" sz="2000" kern="1200">
          <a:solidFill>
            <a:srgbClr val="000000"/>
          </a:solidFill>
          <a:latin typeface="Calibri"/>
          <a:ea typeface="ＭＳ Ｐゴシック" charset="0"/>
        </a:defRPr>
      </a:lvl3pPr>
      <a:lvl4pPr marL="1600200" lvl="3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es-ES" kern="1200">
          <a:solidFill>
            <a:srgbClr val="000000"/>
          </a:solidFill>
          <a:latin typeface="Calibri"/>
          <a:ea typeface="ＭＳ Ｐゴシック" charset="0"/>
        </a:defRPr>
      </a:lvl4pPr>
      <a:lvl5pPr marL="2057400" lvl="4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es-ES" kern="1200">
          <a:solidFill>
            <a:srgbClr val="000000"/>
          </a:solidFill>
          <a:latin typeface="Calibri"/>
          <a:ea typeface="ＭＳ Ｐゴシック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erta 30%Piedras Germain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0"/>
          <a:stretch/>
        </p:blipFill>
        <p:spPr>
          <a:xfrm>
            <a:off x="120" y="33863"/>
            <a:ext cx="12192000" cy="68580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111" y="-1"/>
            <a:ext cx="1950889" cy="63952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21" y="5227475"/>
            <a:ext cx="11138357" cy="9327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6176963"/>
            <a:ext cx="10516511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8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526073" y="5646754"/>
            <a:ext cx="11139854" cy="9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 Light"/>
                <a:ea typeface="ＭＳ Ｐゴシック" charset="0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B8D12"/>
                </a:solidFill>
                <a:latin typeface="+mj-lt"/>
                <a:ea typeface="+mj-ea"/>
                <a:cs typeface="+mj-cs"/>
              </a:rPr>
              <a:t>ENVOLTURA</a:t>
            </a:r>
            <a:endParaRPr lang="en-US" sz="5400" dirty="0">
              <a:solidFill>
                <a:srgbClr val="FB8D1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111" y="0"/>
            <a:ext cx="1950889" cy="63952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4413"/>
            <a:ext cx="12192000" cy="1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4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1010" cy="6858000"/>
          </a:xfrm>
          <a:prstGeom prst="rect">
            <a:avLst/>
          </a:prstGeom>
        </p:spPr>
      </p:pic>
      <p:pic>
        <p:nvPicPr>
          <p:cNvPr id="3" name="Picture 2" descr="piedras germain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2" t="41688" b="2903"/>
          <a:stretch/>
        </p:blipFill>
        <p:spPr>
          <a:xfrm>
            <a:off x="6175010" y="3889420"/>
            <a:ext cx="5445489" cy="2625680"/>
          </a:xfrm>
          <a:prstGeom prst="rect">
            <a:avLst/>
          </a:prstGeom>
        </p:spPr>
      </p:pic>
      <p:sp>
        <p:nvSpPr>
          <p:cNvPr id="15363" name="Marcador de contenido 2"/>
          <p:cNvSpPr txBox="1">
            <a:spLocks noGrp="1"/>
          </p:cNvSpPr>
          <p:nvPr>
            <p:ph idx="1"/>
          </p:nvPr>
        </p:nvSpPr>
        <p:spPr>
          <a:xfrm>
            <a:off x="322263" y="1190624"/>
            <a:ext cx="5435600" cy="4956176"/>
          </a:xfrm>
        </p:spPr>
        <p:txBody>
          <a:bodyPr/>
          <a:lstStyle/>
          <a:p>
            <a:pPr marL="0" indent="0" eaLnBrk="1">
              <a:lnSpc>
                <a:spcPct val="70000"/>
              </a:lnSpc>
              <a:buNone/>
            </a:pPr>
            <a:r>
              <a:rPr sz="1900" b="1" dirty="0">
                <a:latin typeface="Calibri" charset="0"/>
              </a:rPr>
              <a:t>Con las lenguas de Tigre de Ónix </a:t>
            </a:r>
            <a:r>
              <a:rPr sz="1900" b="1" dirty="0">
                <a:solidFill>
                  <a:schemeClr val="accent1"/>
                </a:solidFill>
                <a:latin typeface="Calibri" charset="0"/>
              </a:rPr>
              <a:t>(FRIAS):</a:t>
            </a:r>
          </a:p>
          <a:p>
            <a:pPr marL="0" indent="0" eaLnBrk="1">
              <a:lnSpc>
                <a:spcPct val="70000"/>
              </a:lnSpc>
              <a:buNone/>
            </a:pPr>
            <a:r>
              <a:rPr lang="es-ES" sz="1900" dirty="0">
                <a:solidFill>
                  <a:srgbClr val="EF923C"/>
                </a:solidFill>
                <a:latin typeface="Calibri" charset="0"/>
              </a:rPr>
              <a:t>•</a:t>
            </a:r>
            <a:r>
              <a:rPr lang="es-ES" sz="1900" dirty="0">
                <a:latin typeface="Calibri" charset="0"/>
              </a:rPr>
              <a:t> </a:t>
            </a:r>
            <a:r>
              <a:rPr sz="1900" dirty="0">
                <a:latin typeface="Calibri" charset="0"/>
              </a:rPr>
              <a:t>Secuencia de bombeos. </a:t>
            </a:r>
            <a:endParaRPr lang="es-ES" sz="1900" dirty="0">
              <a:latin typeface="Calibri" charset="0"/>
            </a:endParaRPr>
          </a:p>
          <a:p>
            <a:pPr marL="0" indent="0" eaLnBrk="1">
              <a:lnSpc>
                <a:spcPct val="50000"/>
              </a:lnSpc>
              <a:buNone/>
            </a:pPr>
            <a:r>
              <a:rPr lang="es-ES" sz="1900" dirty="0">
                <a:latin typeface="Calibri" charset="0"/>
              </a:rPr>
              <a:t>   </a:t>
            </a:r>
            <a:r>
              <a:rPr sz="1900" dirty="0">
                <a:latin typeface="Calibri" charset="0"/>
              </a:rPr>
              <a:t>Repetir 5 veces en cada uno de los </a:t>
            </a:r>
            <a:endParaRPr lang="es-ES" sz="1900" dirty="0">
              <a:latin typeface="Calibri" charset="0"/>
            </a:endParaRPr>
          </a:p>
          <a:p>
            <a:pPr marL="0" indent="0" eaLnBrk="1">
              <a:lnSpc>
                <a:spcPct val="50000"/>
              </a:lnSpc>
              <a:buNone/>
            </a:pPr>
            <a:r>
              <a:rPr lang="es-ES" sz="1900" dirty="0">
                <a:latin typeface="Calibri" charset="0"/>
              </a:rPr>
              <a:t>   </a:t>
            </a:r>
            <a:r>
              <a:rPr sz="1900" dirty="0">
                <a:latin typeface="Calibri" charset="0"/>
              </a:rPr>
              <a:t>siguientes</a:t>
            </a:r>
            <a:r>
              <a:rPr lang="es-ES" sz="1900" dirty="0">
                <a:latin typeface="Calibri" charset="0"/>
              </a:rPr>
              <a:t> </a:t>
            </a:r>
            <a:r>
              <a:rPr sz="1900" dirty="0">
                <a:latin typeface="Calibri" charset="0"/>
              </a:rPr>
              <a:t>puntos:</a:t>
            </a:r>
          </a:p>
          <a:p>
            <a:pPr marL="0" indent="0" eaLnBrk="1">
              <a:lnSpc>
                <a:spcPct val="120000"/>
              </a:lnSpc>
              <a:buNone/>
            </a:pPr>
            <a:r>
              <a:rPr sz="1900" b="1" dirty="0">
                <a:solidFill>
                  <a:srgbClr val="EF923C"/>
                </a:solidFill>
                <a:latin typeface="Calibri" charset="0"/>
              </a:rPr>
              <a:t>1. </a:t>
            </a:r>
            <a:r>
              <a:rPr lang="es-ES" sz="1900" b="1" dirty="0">
                <a:solidFill>
                  <a:srgbClr val="EF923C"/>
                </a:solidFill>
                <a:latin typeface="Calibri" charset="0"/>
              </a:rPr>
              <a:t> </a:t>
            </a:r>
            <a:r>
              <a:rPr sz="1900" dirty="0">
                <a:latin typeface="Calibri" charset="0"/>
              </a:rPr>
              <a:t>Mentón a submaxilar</a:t>
            </a:r>
            <a:r>
              <a:rPr lang="es-ES" sz="1900" dirty="0">
                <a:latin typeface="Calibri" charset="0"/>
              </a:rPr>
              <a:t>.</a:t>
            </a:r>
            <a:endParaRPr sz="1900" dirty="0">
              <a:latin typeface="Calibri" charset="0"/>
            </a:endParaRPr>
          </a:p>
          <a:p>
            <a:pPr marL="0" indent="0" eaLnBrk="1">
              <a:lnSpc>
                <a:spcPct val="70000"/>
              </a:lnSpc>
              <a:buNone/>
            </a:pPr>
            <a:r>
              <a:rPr sz="1900" b="1" dirty="0">
                <a:solidFill>
                  <a:srgbClr val="EF923C"/>
                </a:solidFill>
                <a:latin typeface="Calibri" charset="0"/>
              </a:rPr>
              <a:t>2. </a:t>
            </a:r>
            <a:r>
              <a:rPr lang="es-ES" sz="1900" b="1" dirty="0">
                <a:solidFill>
                  <a:srgbClr val="EF923C"/>
                </a:solidFill>
                <a:latin typeface="Calibri" charset="0"/>
              </a:rPr>
              <a:t> </a:t>
            </a:r>
            <a:r>
              <a:rPr sz="1900" dirty="0">
                <a:latin typeface="Calibri" charset="0"/>
              </a:rPr>
              <a:t>Comisuras labios a lóbulo oreja</a:t>
            </a:r>
            <a:r>
              <a:rPr lang="es-ES" sz="1900" dirty="0">
                <a:latin typeface="Calibri" charset="0"/>
              </a:rPr>
              <a:t>.</a:t>
            </a:r>
            <a:endParaRPr sz="1900" dirty="0">
              <a:latin typeface="Calibri" charset="0"/>
            </a:endParaRPr>
          </a:p>
          <a:p>
            <a:pPr marL="0" indent="0" eaLnBrk="1">
              <a:lnSpc>
                <a:spcPct val="70000"/>
              </a:lnSpc>
              <a:buNone/>
            </a:pPr>
            <a:r>
              <a:rPr sz="1900" b="1" dirty="0">
                <a:solidFill>
                  <a:srgbClr val="EF923C"/>
                </a:solidFill>
                <a:latin typeface="Calibri" charset="0"/>
              </a:rPr>
              <a:t>3. </a:t>
            </a:r>
            <a:r>
              <a:rPr lang="es-ES" sz="1900" b="1" dirty="0">
                <a:solidFill>
                  <a:srgbClr val="EF923C"/>
                </a:solidFill>
                <a:latin typeface="Calibri" charset="0"/>
              </a:rPr>
              <a:t> </a:t>
            </a:r>
            <a:r>
              <a:rPr sz="1900" dirty="0">
                <a:latin typeface="Calibri" charset="0"/>
              </a:rPr>
              <a:t>Pómulos a preauricular</a:t>
            </a:r>
            <a:r>
              <a:rPr lang="es-ES" sz="1900" dirty="0">
                <a:latin typeface="Calibri" charset="0"/>
              </a:rPr>
              <a:t>.</a:t>
            </a:r>
            <a:endParaRPr sz="1900" dirty="0">
              <a:latin typeface="Calibri" charset="0"/>
            </a:endParaRPr>
          </a:p>
          <a:p>
            <a:pPr marL="0" indent="0" eaLnBrk="1">
              <a:lnSpc>
                <a:spcPct val="70000"/>
              </a:lnSpc>
              <a:buNone/>
            </a:pPr>
            <a:r>
              <a:rPr sz="1900" b="1" dirty="0">
                <a:solidFill>
                  <a:srgbClr val="EF923C"/>
                </a:solidFill>
                <a:latin typeface="Calibri" charset="0"/>
              </a:rPr>
              <a:t>4.</a:t>
            </a:r>
            <a:r>
              <a:rPr lang="es-ES" sz="1900" b="1" dirty="0">
                <a:solidFill>
                  <a:srgbClr val="EF923C"/>
                </a:solidFill>
                <a:latin typeface="Calibri" charset="0"/>
              </a:rPr>
              <a:t> </a:t>
            </a:r>
            <a:r>
              <a:rPr sz="1900" b="1" dirty="0">
                <a:solidFill>
                  <a:srgbClr val="EF923C"/>
                </a:solidFill>
                <a:latin typeface="Calibri" charset="0"/>
              </a:rPr>
              <a:t> </a:t>
            </a:r>
            <a:r>
              <a:rPr sz="1900" dirty="0">
                <a:latin typeface="Calibri" charset="0"/>
              </a:rPr>
              <a:t>Ojos</a:t>
            </a:r>
            <a:r>
              <a:rPr lang="es-ES" sz="1900" dirty="0">
                <a:latin typeface="Calibri" charset="0"/>
              </a:rPr>
              <a:t>.</a:t>
            </a:r>
            <a:endParaRPr sz="1900" dirty="0">
              <a:latin typeface="Calibri" charset="0"/>
            </a:endParaRPr>
          </a:p>
          <a:p>
            <a:pPr marL="0" indent="0" eaLnBrk="1">
              <a:lnSpc>
                <a:spcPct val="70000"/>
              </a:lnSpc>
              <a:buNone/>
            </a:pPr>
            <a:r>
              <a:rPr sz="1900" b="1" dirty="0">
                <a:solidFill>
                  <a:srgbClr val="EF923C"/>
                </a:solidFill>
                <a:latin typeface="Calibri" charset="0"/>
              </a:rPr>
              <a:t>5. </a:t>
            </a:r>
            <a:r>
              <a:rPr lang="es-ES" sz="1900" b="1" dirty="0">
                <a:solidFill>
                  <a:srgbClr val="EF923C"/>
                </a:solidFill>
                <a:latin typeface="Calibri" charset="0"/>
              </a:rPr>
              <a:t> </a:t>
            </a:r>
            <a:r>
              <a:rPr sz="1900" dirty="0">
                <a:latin typeface="Calibri" charset="0"/>
              </a:rPr>
              <a:t>Contorno de Ojos</a:t>
            </a:r>
            <a:r>
              <a:rPr lang="es-ES" sz="1900" dirty="0">
                <a:latin typeface="Calibri" charset="0"/>
              </a:rPr>
              <a:t>.</a:t>
            </a:r>
            <a:endParaRPr sz="1900" dirty="0">
              <a:latin typeface="Calibri" charset="0"/>
            </a:endParaRPr>
          </a:p>
          <a:p>
            <a:pPr marL="0" indent="0" eaLnBrk="1">
              <a:lnSpc>
                <a:spcPct val="70000"/>
              </a:lnSpc>
              <a:buNone/>
            </a:pPr>
            <a:r>
              <a:rPr sz="1900" b="1" dirty="0">
                <a:solidFill>
                  <a:srgbClr val="EF923C"/>
                </a:solidFill>
                <a:latin typeface="Calibri" charset="0"/>
              </a:rPr>
              <a:t>6. </a:t>
            </a:r>
            <a:r>
              <a:rPr lang="es-ES" sz="1900" b="1" dirty="0">
                <a:solidFill>
                  <a:srgbClr val="EF923C"/>
                </a:solidFill>
                <a:latin typeface="Calibri" charset="0"/>
              </a:rPr>
              <a:t> </a:t>
            </a:r>
            <a:r>
              <a:rPr sz="1900" dirty="0">
                <a:latin typeface="Calibri" charset="0"/>
              </a:rPr>
              <a:t>Sienes</a:t>
            </a:r>
            <a:r>
              <a:rPr lang="es-ES" sz="1900" dirty="0">
                <a:latin typeface="Calibri" charset="0"/>
              </a:rPr>
              <a:t>.</a:t>
            </a:r>
            <a:endParaRPr sz="1900" dirty="0">
              <a:latin typeface="Calibri" charset="0"/>
            </a:endParaRPr>
          </a:p>
          <a:p>
            <a:pPr marL="0" indent="0" eaLnBrk="1">
              <a:lnSpc>
                <a:spcPct val="70000"/>
              </a:lnSpc>
              <a:buNone/>
            </a:pPr>
            <a:r>
              <a:rPr lang="es-ES" sz="1900" b="1" dirty="0">
                <a:solidFill>
                  <a:srgbClr val="EF923C"/>
                </a:solidFill>
                <a:latin typeface="Calibri" charset="0"/>
              </a:rPr>
              <a:t>7. </a:t>
            </a:r>
            <a:r>
              <a:rPr sz="1900" dirty="0">
                <a:latin typeface="Calibri" charset="0"/>
              </a:rPr>
              <a:t>Frente a sienes. 2 líneas.</a:t>
            </a:r>
            <a:endParaRPr lang="es-ES" sz="1900" dirty="0">
              <a:latin typeface="Calibri" charset="0"/>
            </a:endParaRPr>
          </a:p>
          <a:p>
            <a:pPr marL="0" indent="0" eaLnBrk="1">
              <a:lnSpc>
                <a:spcPct val="70000"/>
              </a:lnSpc>
              <a:buNone/>
            </a:pPr>
            <a:endParaRPr sz="1900" dirty="0">
              <a:latin typeface="Calibri" charset="0"/>
            </a:endParaRPr>
          </a:p>
          <a:p>
            <a:pPr marL="0" indent="0" eaLnBrk="1">
              <a:lnSpc>
                <a:spcPct val="70000"/>
              </a:lnSpc>
              <a:buNone/>
            </a:pPr>
            <a:endParaRPr sz="2200" dirty="0">
              <a:latin typeface="Calibri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322263" y="238125"/>
            <a:ext cx="7056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 Light"/>
                <a:ea typeface="ＭＳ Ｐゴシック" charset="0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9pPr>
          </a:lstStyle>
          <a:p>
            <a:pPr eaLnBrk="1"/>
            <a:r>
              <a:rPr lang="en-US" b="1" dirty="0">
                <a:solidFill>
                  <a:srgbClr val="EF923C"/>
                </a:solidFill>
                <a:latin typeface="Calibri Light" charset="0"/>
              </a:rPr>
              <a:t>PROTOCOLO REPOSO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4991099" y="1470025"/>
            <a:ext cx="6629399" cy="3217885"/>
          </a:xfrm>
        </p:spPr>
        <p:txBody>
          <a:bodyPr>
            <a:normAutofit/>
          </a:bodyPr>
          <a:lstStyle/>
          <a:p>
            <a:pPr marL="0" indent="0" eaLnBrk="1">
              <a:lnSpc>
                <a:spcPct val="110000"/>
              </a:lnSpc>
              <a:buNone/>
            </a:pPr>
            <a:r>
              <a:rPr lang="es-ES" sz="1900" dirty="0">
                <a:solidFill>
                  <a:srgbClr val="EF923C"/>
                </a:solidFill>
                <a:latin typeface="Calibri" charset="0"/>
              </a:rPr>
              <a:t>•</a:t>
            </a:r>
            <a:r>
              <a:rPr lang="es-ES" sz="1900" dirty="0">
                <a:latin typeface="Calibri" charset="0"/>
              </a:rPr>
              <a:t> </a:t>
            </a:r>
            <a:r>
              <a:rPr lang="es-ES" sz="1900" dirty="0" err="1">
                <a:latin typeface="Calibri" charset="0"/>
              </a:rPr>
              <a:t>Lisaje</a:t>
            </a:r>
            <a:r>
              <a:rPr lang="es-ES" sz="1900" dirty="0">
                <a:latin typeface="Calibri" charset="0"/>
              </a:rPr>
              <a:t> de lagrimal a nacimiento de la ceja. </a:t>
            </a:r>
          </a:p>
          <a:p>
            <a:pPr marL="0" indent="0" eaLnBrk="1">
              <a:lnSpc>
                <a:spcPct val="80000"/>
              </a:lnSpc>
              <a:buNone/>
            </a:pPr>
            <a:r>
              <a:rPr lang="es-ES" sz="1900" dirty="0">
                <a:solidFill>
                  <a:srgbClr val="EF923C"/>
                </a:solidFill>
                <a:latin typeface="Calibri" charset="0"/>
              </a:rPr>
              <a:t>•</a:t>
            </a:r>
            <a:r>
              <a:rPr lang="es-ES" sz="1900" dirty="0">
                <a:latin typeface="Calibri" charset="0"/>
              </a:rPr>
              <a:t> Depositar círculos en sienes.</a:t>
            </a:r>
          </a:p>
          <a:p>
            <a:pPr marL="0" indent="0" eaLnBrk="1">
              <a:lnSpc>
                <a:spcPct val="80000"/>
              </a:lnSpc>
              <a:buNone/>
            </a:pPr>
            <a:r>
              <a:rPr lang="es-ES" sz="1900" dirty="0">
                <a:solidFill>
                  <a:srgbClr val="EF923C"/>
                </a:solidFill>
                <a:latin typeface="Calibri" charset="0"/>
              </a:rPr>
              <a:t>•</a:t>
            </a:r>
            <a:r>
              <a:rPr lang="es-ES" sz="1900" dirty="0">
                <a:latin typeface="Calibri" charset="0"/>
              </a:rPr>
              <a:t> Presiones circulares a lo largo del pabellón auditivo.</a:t>
            </a:r>
          </a:p>
          <a:p>
            <a:pPr marL="0" indent="0" eaLnBrk="1">
              <a:lnSpc>
                <a:spcPct val="80000"/>
              </a:lnSpc>
              <a:buNone/>
            </a:pPr>
            <a:r>
              <a:rPr lang="es-ES" sz="1900" dirty="0">
                <a:solidFill>
                  <a:srgbClr val="EF923C"/>
                </a:solidFill>
                <a:latin typeface="Calibri" charset="0"/>
              </a:rPr>
              <a:t>•</a:t>
            </a:r>
            <a:r>
              <a:rPr lang="es-ES" sz="1900" dirty="0">
                <a:latin typeface="Calibri" charset="0"/>
              </a:rPr>
              <a:t> </a:t>
            </a:r>
            <a:r>
              <a:rPr sz="1900" dirty="0">
                <a:latin typeface="Calibri" charset="0"/>
              </a:rPr>
              <a:t>Peinado capilar con la parte fina de las piedras.</a:t>
            </a:r>
          </a:p>
          <a:p>
            <a:pPr marL="0" indent="0" eaLnBrk="1">
              <a:lnSpc>
                <a:spcPct val="70000"/>
              </a:lnSpc>
              <a:buNone/>
            </a:pPr>
            <a:r>
              <a:rPr lang="es-ES" sz="1900" dirty="0">
                <a:solidFill>
                  <a:srgbClr val="EF923C"/>
                </a:solidFill>
                <a:latin typeface="Calibri" charset="0"/>
              </a:rPr>
              <a:t>•</a:t>
            </a:r>
            <a:r>
              <a:rPr lang="es-ES" sz="1900" dirty="0">
                <a:latin typeface="Calibri" charset="0"/>
              </a:rPr>
              <a:t> </a:t>
            </a:r>
            <a:r>
              <a:rPr sz="1900" dirty="0">
                <a:latin typeface="Calibri" charset="0"/>
              </a:rPr>
              <a:t>Girar la cabeza y realizar un</a:t>
            </a:r>
            <a:r>
              <a:rPr lang="es-ES" sz="1900" dirty="0">
                <a:latin typeface="Calibri" charset="0"/>
              </a:rPr>
              <a:t> </a:t>
            </a:r>
            <a:r>
              <a:rPr sz="1900" dirty="0" err="1">
                <a:latin typeface="Calibri" charset="0"/>
              </a:rPr>
              <a:t>lisaje</a:t>
            </a:r>
            <a:r>
              <a:rPr sz="1900" dirty="0">
                <a:latin typeface="Calibri" charset="0"/>
              </a:rPr>
              <a:t> ascendente desde el cuello hasta la oreja. </a:t>
            </a:r>
          </a:p>
          <a:p>
            <a:pPr marL="0" indent="0" eaLnBrk="1">
              <a:lnSpc>
                <a:spcPct val="50000"/>
              </a:lnSpc>
              <a:buNone/>
            </a:pPr>
            <a:r>
              <a:rPr lang="es-ES" sz="1900" dirty="0">
                <a:solidFill>
                  <a:srgbClr val="EF923C"/>
                </a:solidFill>
                <a:latin typeface="Calibri" charset="0"/>
              </a:rPr>
              <a:t>•</a:t>
            </a:r>
            <a:r>
              <a:rPr lang="es-ES" sz="1900" dirty="0">
                <a:latin typeface="Calibri" charset="0"/>
              </a:rPr>
              <a:t> </a:t>
            </a:r>
            <a:r>
              <a:rPr sz="1900" dirty="0">
                <a:latin typeface="Calibri" charset="0"/>
              </a:rPr>
              <a:t>Presionar con las piedras en la base de</a:t>
            </a:r>
            <a:r>
              <a:rPr lang="es-ES" sz="1900" dirty="0">
                <a:latin typeface="Calibri" charset="0"/>
              </a:rPr>
              <a:t> </a:t>
            </a:r>
            <a:r>
              <a:rPr sz="1900" dirty="0">
                <a:latin typeface="Calibri" charset="0"/>
              </a:rPr>
              <a:t>cráneo. </a:t>
            </a:r>
            <a:endParaRPr lang="es-ES" sz="1900" dirty="0">
              <a:latin typeface="Calibri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t-ston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117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  <p:sp>
        <p:nvSpPr>
          <p:cNvPr id="16386" name="Título 1"/>
          <p:cNvSpPr txBox="1">
            <a:spLocks noGrp="1"/>
          </p:cNvSpPr>
          <p:nvPr>
            <p:ph type="title"/>
          </p:nvPr>
        </p:nvSpPr>
        <p:spPr>
          <a:xfrm>
            <a:off x="255588" y="265113"/>
            <a:ext cx="9142412" cy="790575"/>
          </a:xfrm>
        </p:spPr>
        <p:txBody>
          <a:bodyPr/>
          <a:lstStyle/>
          <a:p>
            <a:pPr eaLnBrk="1"/>
            <a:r>
              <a:rPr lang="en-US" b="1" dirty="0">
                <a:solidFill>
                  <a:srgbClr val="EF923C"/>
                </a:solidFill>
                <a:latin typeface="Calibri Light" charset="0"/>
              </a:rPr>
              <a:t>REPOSO EN CORPORAL</a:t>
            </a:r>
          </a:p>
        </p:txBody>
      </p:sp>
      <p:sp>
        <p:nvSpPr>
          <p:cNvPr id="16387" name="Marcador de contenido 2"/>
          <p:cNvSpPr txBox="1">
            <a:spLocks noGrp="1"/>
          </p:cNvSpPr>
          <p:nvPr>
            <p:ph idx="1"/>
          </p:nvPr>
        </p:nvSpPr>
        <p:spPr>
          <a:xfrm>
            <a:off x="177800" y="1279525"/>
            <a:ext cx="6616700" cy="1374776"/>
          </a:xfrm>
        </p:spPr>
        <p:txBody>
          <a:bodyPr/>
          <a:lstStyle/>
          <a:p>
            <a:pPr marL="0" indent="0" eaLnBrk="1">
              <a:lnSpc>
                <a:spcPct val="50000"/>
              </a:lnSpc>
              <a:buNone/>
            </a:pPr>
            <a:r>
              <a:rPr lang="es-ES" sz="2000" dirty="0">
                <a:solidFill>
                  <a:srgbClr val="EF923C"/>
                </a:solidFill>
                <a:latin typeface="Calibri" charset="0"/>
              </a:rPr>
              <a:t>• </a:t>
            </a:r>
            <a:r>
              <a:rPr sz="2000" dirty="0">
                <a:latin typeface="Calibri" charset="0"/>
              </a:rPr>
              <a:t>Depositar un sol de obsidiana en plexo solar y realizar tres</a:t>
            </a:r>
            <a:endParaRPr lang="es-ES" sz="2000" dirty="0">
              <a:latin typeface="Calibri" charset="0"/>
            </a:endParaRPr>
          </a:p>
          <a:p>
            <a:pPr marL="0" indent="0" eaLnBrk="1">
              <a:lnSpc>
                <a:spcPct val="50000"/>
              </a:lnSpc>
              <a:buNone/>
            </a:pPr>
            <a:r>
              <a:rPr lang="es-ES" sz="2000" dirty="0">
                <a:latin typeface="Calibri" charset="0"/>
              </a:rPr>
              <a:t>   </a:t>
            </a:r>
            <a:r>
              <a:rPr sz="2000" dirty="0">
                <a:latin typeface="Calibri" charset="0"/>
              </a:rPr>
              <a:t>movimientos de presión/descompresión acompañando la</a:t>
            </a:r>
            <a:endParaRPr lang="es-ES" sz="2000" dirty="0">
              <a:latin typeface="Calibri" charset="0"/>
            </a:endParaRPr>
          </a:p>
          <a:p>
            <a:pPr marL="0" indent="0" eaLnBrk="1">
              <a:lnSpc>
                <a:spcPct val="50000"/>
              </a:lnSpc>
              <a:buNone/>
            </a:pPr>
            <a:r>
              <a:rPr lang="es-ES" sz="2000" dirty="0">
                <a:latin typeface="Calibri" charset="0"/>
              </a:rPr>
              <a:t>  </a:t>
            </a:r>
            <a:r>
              <a:rPr sz="2000" dirty="0">
                <a:latin typeface="Calibri" charset="0"/>
              </a:rPr>
              <a:t> respiración del cliente.</a:t>
            </a:r>
          </a:p>
          <a:p>
            <a:pPr marL="0" indent="0" eaLnBrk="1">
              <a:lnSpc>
                <a:spcPct val="100000"/>
              </a:lnSpc>
              <a:buNone/>
            </a:pPr>
            <a:r>
              <a:rPr lang="es-ES" sz="2000" dirty="0">
                <a:solidFill>
                  <a:srgbClr val="EF923C"/>
                </a:solidFill>
                <a:latin typeface="Calibri" charset="0"/>
              </a:rPr>
              <a:t>• </a:t>
            </a:r>
            <a:r>
              <a:rPr sz="2000" dirty="0">
                <a:latin typeface="Calibri" charset="0"/>
              </a:rPr>
              <a:t>Con dos lunas de obsidiana realizar:</a:t>
            </a:r>
          </a:p>
          <a:p>
            <a:pPr eaLnBrk="1">
              <a:lnSpc>
                <a:spcPct val="80000"/>
              </a:lnSpc>
            </a:pPr>
            <a:endParaRPr sz="2000" dirty="0">
              <a:latin typeface="Calibri" charset="0"/>
            </a:endParaRPr>
          </a:p>
        </p:txBody>
      </p:sp>
      <p:sp>
        <p:nvSpPr>
          <p:cNvPr id="10" name="Marcador de contenido 2"/>
          <p:cNvSpPr txBox="1">
            <a:spLocks noGrp="1"/>
          </p:cNvSpPr>
          <p:nvPr>
            <p:ph idx="1"/>
          </p:nvPr>
        </p:nvSpPr>
        <p:spPr>
          <a:xfrm>
            <a:off x="533400" y="2613024"/>
            <a:ext cx="5346700" cy="3800475"/>
          </a:xfrm>
        </p:spPr>
        <p:txBody>
          <a:bodyPr/>
          <a:lstStyle/>
          <a:p>
            <a:pPr eaLnBrk="1">
              <a:lnSpc>
                <a:spcPct val="80000"/>
              </a:lnSpc>
            </a:pPr>
            <a:r>
              <a:rPr sz="1900" b="1" dirty="0">
                <a:latin typeface="Calibri" charset="0"/>
              </a:rPr>
              <a:t>Presiones alternas</a:t>
            </a:r>
            <a:r>
              <a:rPr lang="es-ES" sz="1900" b="1" dirty="0">
                <a:latin typeface="Calibri" charset="0"/>
              </a:rPr>
              <a:t> </a:t>
            </a:r>
            <a:r>
              <a:rPr sz="1900" b="1" dirty="0">
                <a:latin typeface="Calibri" charset="0"/>
              </a:rPr>
              <a:t>en sentido antihorario, en</a:t>
            </a:r>
            <a:r>
              <a:rPr lang="es-ES" sz="1900" b="1" dirty="0">
                <a:latin typeface="Calibri" charset="0"/>
              </a:rPr>
              <a:t> </a:t>
            </a:r>
            <a:r>
              <a:rPr sz="1900" b="1" dirty="0">
                <a:latin typeface="Calibri" charset="0"/>
              </a:rPr>
              <a:t>la planta de los pies realizar maniobras de presión/descompresión. 5 veces</a:t>
            </a:r>
          </a:p>
          <a:p>
            <a:pPr eaLnBrk="1">
              <a:lnSpc>
                <a:spcPct val="80000"/>
              </a:lnSpc>
            </a:pPr>
            <a:endParaRPr lang="es-ES" sz="1900" b="1" dirty="0">
              <a:latin typeface="Calibri" charset="0"/>
            </a:endParaRPr>
          </a:p>
          <a:p>
            <a:pPr eaLnBrk="1">
              <a:lnSpc>
                <a:spcPct val="80000"/>
              </a:lnSpc>
            </a:pPr>
            <a:r>
              <a:rPr lang="es-ES" sz="1900" b="1" dirty="0">
                <a:latin typeface="Calibri" charset="0"/>
              </a:rPr>
              <a:t>Presiones alternas en hombro.</a:t>
            </a:r>
          </a:p>
          <a:p>
            <a:pPr eaLnBrk="1">
              <a:lnSpc>
                <a:spcPct val="80000"/>
              </a:lnSpc>
            </a:pPr>
            <a:endParaRPr lang="es-ES" sz="1900" b="1" dirty="0">
              <a:latin typeface="Calibri" charset="0"/>
            </a:endParaRPr>
          </a:p>
          <a:p>
            <a:pPr eaLnBrk="1">
              <a:lnSpc>
                <a:spcPct val="80000"/>
              </a:lnSpc>
            </a:pPr>
            <a:r>
              <a:rPr lang="es-ES" sz="1900" b="1" dirty="0">
                <a:latin typeface="Calibri" charset="0"/>
              </a:rPr>
              <a:t>Ascender a cuello y descender.</a:t>
            </a:r>
          </a:p>
          <a:p>
            <a:pPr eaLnBrk="1">
              <a:lnSpc>
                <a:spcPct val="110000"/>
              </a:lnSpc>
            </a:pPr>
            <a:endParaRPr lang="es-ES" sz="1900" b="1" dirty="0">
              <a:latin typeface="Calibri" charset="0"/>
            </a:endParaRPr>
          </a:p>
          <a:p>
            <a:pPr eaLnBrk="1">
              <a:lnSpc>
                <a:spcPct val="110000"/>
              </a:lnSpc>
            </a:pPr>
            <a:r>
              <a:rPr lang="es-ES" sz="1900" b="1" dirty="0">
                <a:latin typeface="Calibri" charset="0"/>
              </a:rPr>
              <a:t>Presiones en trapecios.</a:t>
            </a:r>
          </a:p>
          <a:p>
            <a:pPr eaLnBrk="1">
              <a:lnSpc>
                <a:spcPct val="40000"/>
              </a:lnSpc>
            </a:pPr>
            <a:endParaRPr lang="es-ES" sz="1900" b="1" dirty="0">
              <a:latin typeface="Calibri" charset="0"/>
            </a:endParaRPr>
          </a:p>
          <a:p>
            <a:pPr eaLnBrk="1">
              <a:lnSpc>
                <a:spcPct val="40000"/>
              </a:lnSpc>
            </a:pPr>
            <a:r>
              <a:rPr lang="es-ES" sz="1900" b="1" dirty="0">
                <a:latin typeface="Calibri" charset="0"/>
              </a:rPr>
              <a:t>Realizar tres veces.</a:t>
            </a:r>
          </a:p>
          <a:p>
            <a:pPr eaLnBrk="1"/>
            <a:endParaRPr sz="2000" dirty="0">
              <a:latin typeface="Calibri" charset="0"/>
            </a:endParaRPr>
          </a:p>
          <a:p>
            <a:pPr eaLnBrk="1">
              <a:lnSpc>
                <a:spcPct val="80000"/>
              </a:lnSpc>
            </a:pPr>
            <a:endParaRPr sz="2000" dirty="0">
              <a:latin typeface="Calibri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m_ajust_3_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0" r="3718" b="1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10" name="Título 1"/>
          <p:cNvSpPr txBox="1">
            <a:spLocks noGrp="1"/>
          </p:cNvSpPr>
          <p:nvPr>
            <p:ph type="title"/>
          </p:nvPr>
        </p:nvSpPr>
        <p:spPr>
          <a:xfrm>
            <a:off x="355600" y="309563"/>
            <a:ext cx="9245600" cy="962025"/>
          </a:xfrm>
        </p:spPr>
        <p:txBody>
          <a:bodyPr/>
          <a:lstStyle/>
          <a:p>
            <a:pPr eaLnBrk="1"/>
            <a:r>
              <a:rPr lang="es-ES" b="1" dirty="0">
                <a:solidFill>
                  <a:schemeClr val="tx1"/>
                </a:solidFill>
                <a:latin typeface="Calibri Light" charset="0"/>
              </a:rPr>
              <a:t>PROTOCOLO DE TRABAJO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393700" y="1366838"/>
            <a:ext cx="7327900" cy="4716462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sz="2200" b="1" dirty="0">
                <a:latin typeface="Calibri" charset="0"/>
              </a:rPr>
              <a:t>Colocar las piedras, ya preparadas, en las siguientes zonas </a:t>
            </a:r>
            <a:endParaRPr lang="es-ES" sz="2200" b="1" dirty="0">
              <a:latin typeface="Calibri" charset="0"/>
            </a:endParaRPr>
          </a:p>
          <a:p>
            <a:pPr marL="0" indent="0" eaLnBrk="1">
              <a:lnSpc>
                <a:spcPct val="50000"/>
              </a:lnSpc>
              <a:buNone/>
            </a:pPr>
            <a:r>
              <a:rPr sz="2200" b="1" dirty="0">
                <a:latin typeface="Calibri" charset="0"/>
              </a:rPr>
              <a:t>( </a:t>
            </a:r>
            <a:r>
              <a:rPr sz="2200" b="1" i="1" dirty="0">
                <a:latin typeface="Calibri" charset="0"/>
              </a:rPr>
              <a:t>7 chakras</a:t>
            </a:r>
            <a:r>
              <a:rPr sz="2200" b="1" dirty="0">
                <a:latin typeface="Calibri" charset="0"/>
              </a:rPr>
              <a:t>) de abajo (</a:t>
            </a:r>
            <a:r>
              <a:rPr lang="es-ES" sz="2200" b="1" i="1" dirty="0">
                <a:latin typeface="Calibri" charset="0"/>
              </a:rPr>
              <a:t>f</a:t>
            </a:r>
            <a:r>
              <a:rPr sz="2200" b="1" i="1" dirty="0">
                <a:latin typeface="Calibri" charset="0"/>
              </a:rPr>
              <a:t>undamental</a:t>
            </a:r>
            <a:r>
              <a:rPr sz="2200" b="1" dirty="0">
                <a:latin typeface="Calibri" charset="0"/>
              </a:rPr>
              <a:t>) hacia arriba (</a:t>
            </a:r>
            <a:r>
              <a:rPr lang="es-ES" sz="2200" b="1" i="1" dirty="0">
                <a:latin typeface="Calibri" charset="0"/>
              </a:rPr>
              <a:t>c</a:t>
            </a:r>
            <a:r>
              <a:rPr sz="2200" b="1" i="1" dirty="0">
                <a:latin typeface="Calibri" charset="0"/>
              </a:rPr>
              <a:t>oronario</a:t>
            </a:r>
            <a:r>
              <a:rPr sz="2200" b="1" dirty="0">
                <a:latin typeface="Calibri" charset="0"/>
              </a:rPr>
              <a:t>):</a:t>
            </a:r>
            <a:endParaRPr lang="es-ES" sz="2200" b="1" dirty="0">
              <a:latin typeface="Calibri" charset="0"/>
            </a:endParaRPr>
          </a:p>
          <a:p>
            <a:pPr marL="0" indent="0" eaLnBrk="1">
              <a:lnSpc>
                <a:spcPct val="50000"/>
              </a:lnSpc>
              <a:buNone/>
            </a:pPr>
            <a:endParaRPr lang="es-ES" sz="2000" dirty="0">
              <a:latin typeface="Calibri" charset="0"/>
            </a:endParaRPr>
          </a:p>
          <a:p>
            <a:pPr marL="0" indent="0" eaLnBrk="1">
              <a:lnSpc>
                <a:spcPct val="70000"/>
              </a:lnSpc>
              <a:buNone/>
            </a:pPr>
            <a:endParaRPr sz="2000" dirty="0">
              <a:latin typeface="Calibri" charset="0"/>
            </a:endParaRPr>
          </a:p>
          <a:p>
            <a:pPr marL="0" indent="0" eaLnBrk="1">
              <a:lnSpc>
                <a:spcPct val="200000"/>
              </a:lnSpc>
              <a:buNone/>
            </a:pPr>
            <a:r>
              <a:rPr lang="es-ES" sz="2000" b="1" dirty="0">
                <a:solidFill>
                  <a:srgbClr val="FB8D12"/>
                </a:solidFill>
                <a:latin typeface="Calibri" charset="0"/>
              </a:rPr>
              <a:t>1-  </a:t>
            </a:r>
            <a:r>
              <a:rPr lang="es-ES" sz="2000" b="1" dirty="0" err="1">
                <a:solidFill>
                  <a:schemeClr val="tx1"/>
                </a:solidFill>
                <a:latin typeface="Calibri" charset="0"/>
              </a:rPr>
              <a:t>Chakra</a:t>
            </a:r>
            <a:r>
              <a:rPr lang="es-ES" sz="2000" b="1" dirty="0">
                <a:solidFill>
                  <a:srgbClr val="FB8D12"/>
                </a:solidFill>
                <a:latin typeface="Calibri" charset="0"/>
              </a:rPr>
              <a:t> </a:t>
            </a:r>
            <a:r>
              <a:rPr sz="2000" b="1" dirty="0">
                <a:latin typeface="Calibri" charset="0"/>
              </a:rPr>
              <a:t>Coronario (</a:t>
            </a:r>
            <a:r>
              <a:rPr sz="2000" b="1" i="1" dirty="0">
                <a:latin typeface="Calibri" charset="0"/>
              </a:rPr>
              <a:t>sobre un </a:t>
            </a:r>
            <a:r>
              <a:rPr sz="2000" b="1" i="1" dirty="0" err="1">
                <a:latin typeface="Calibri" charset="0"/>
              </a:rPr>
              <a:t>tisue</a:t>
            </a:r>
            <a:r>
              <a:rPr sz="2000" b="1" dirty="0">
                <a:latin typeface="Calibri" charset="0"/>
              </a:rPr>
              <a:t>)</a:t>
            </a:r>
            <a:r>
              <a:rPr lang="es-ES" sz="2000" b="1" dirty="0">
                <a:latin typeface="Calibri" charset="0"/>
              </a:rPr>
              <a:t>.</a:t>
            </a:r>
            <a:endParaRPr sz="2000" b="1" dirty="0">
              <a:latin typeface="Calibri" charset="0"/>
            </a:endParaRPr>
          </a:p>
          <a:p>
            <a:pPr marL="0" indent="0" eaLnBrk="1">
              <a:lnSpc>
                <a:spcPct val="80000"/>
              </a:lnSpc>
              <a:buNone/>
            </a:pPr>
            <a:r>
              <a:rPr lang="es-ES" sz="2000" b="1" dirty="0">
                <a:solidFill>
                  <a:srgbClr val="FB8D12"/>
                </a:solidFill>
                <a:latin typeface="Calibri" charset="0"/>
              </a:rPr>
              <a:t>2-  </a:t>
            </a:r>
            <a:r>
              <a:rPr lang="es-ES" sz="2000" b="1" dirty="0" err="1">
                <a:solidFill>
                  <a:schemeClr val="tx1"/>
                </a:solidFill>
                <a:latin typeface="Calibri" charset="0"/>
              </a:rPr>
              <a:t>Chakra</a:t>
            </a:r>
            <a:r>
              <a:rPr lang="es-ES" sz="2000" b="1" dirty="0">
                <a:solidFill>
                  <a:srgbClr val="FB8D12"/>
                </a:solidFill>
                <a:latin typeface="Calibri" charset="0"/>
              </a:rPr>
              <a:t> </a:t>
            </a:r>
            <a:r>
              <a:rPr sz="2000" b="1" dirty="0">
                <a:latin typeface="Calibri" charset="0"/>
              </a:rPr>
              <a:t>Tercer Ojo o Frontal (</a:t>
            </a:r>
            <a:r>
              <a:rPr sz="2000" b="1" i="1" dirty="0">
                <a:latin typeface="Calibri" charset="0"/>
              </a:rPr>
              <a:t>sobre un </a:t>
            </a:r>
            <a:r>
              <a:rPr sz="2000" b="1" i="1" dirty="0" err="1">
                <a:latin typeface="Calibri" charset="0"/>
              </a:rPr>
              <a:t>tisue</a:t>
            </a:r>
            <a:r>
              <a:rPr sz="2000" b="1" dirty="0">
                <a:latin typeface="Calibri" charset="0"/>
              </a:rPr>
              <a:t>)</a:t>
            </a:r>
            <a:r>
              <a:rPr lang="es-ES" sz="2000" b="1" dirty="0">
                <a:latin typeface="Calibri" charset="0"/>
              </a:rPr>
              <a:t>.</a:t>
            </a:r>
            <a:endParaRPr sz="2000" b="1" dirty="0">
              <a:latin typeface="Calibri" charset="0"/>
            </a:endParaRPr>
          </a:p>
          <a:p>
            <a:pPr marL="0" indent="0" eaLnBrk="1">
              <a:lnSpc>
                <a:spcPct val="80000"/>
              </a:lnSpc>
              <a:buNone/>
            </a:pPr>
            <a:r>
              <a:rPr lang="es-ES" sz="2000" b="1" dirty="0">
                <a:solidFill>
                  <a:srgbClr val="FB8D12"/>
                </a:solidFill>
                <a:latin typeface="Calibri" charset="0"/>
              </a:rPr>
              <a:t>3-  </a:t>
            </a:r>
            <a:r>
              <a:rPr sz="2000" b="1" dirty="0" err="1">
                <a:latin typeface="Calibri" charset="0"/>
              </a:rPr>
              <a:t>Chakra</a:t>
            </a:r>
            <a:r>
              <a:rPr sz="2000" b="1" dirty="0">
                <a:latin typeface="Calibri" charset="0"/>
              </a:rPr>
              <a:t> Garganta o Faríngeo</a:t>
            </a:r>
            <a:r>
              <a:rPr lang="es-ES" sz="2000" b="1" dirty="0">
                <a:latin typeface="Calibri" charset="0"/>
              </a:rPr>
              <a:t>.</a:t>
            </a:r>
            <a:endParaRPr sz="2000" b="1" dirty="0">
              <a:latin typeface="Calibri" charset="0"/>
            </a:endParaRPr>
          </a:p>
          <a:p>
            <a:pPr marL="0" indent="0" eaLnBrk="1">
              <a:lnSpc>
                <a:spcPct val="80000"/>
              </a:lnSpc>
              <a:buNone/>
            </a:pPr>
            <a:r>
              <a:rPr lang="es-ES" sz="2000" b="1" dirty="0">
                <a:solidFill>
                  <a:srgbClr val="FB8D12"/>
                </a:solidFill>
                <a:latin typeface="Calibri" charset="0"/>
              </a:rPr>
              <a:t>4-  </a:t>
            </a:r>
            <a:r>
              <a:rPr sz="2000" b="1" dirty="0" err="1">
                <a:latin typeface="Calibri" charset="0"/>
              </a:rPr>
              <a:t>Chakra</a:t>
            </a:r>
            <a:r>
              <a:rPr sz="2000" b="1" dirty="0">
                <a:latin typeface="Calibri" charset="0"/>
              </a:rPr>
              <a:t> Corazón o Cardíaco</a:t>
            </a:r>
            <a:r>
              <a:rPr lang="es-ES" sz="2000" b="1" dirty="0">
                <a:latin typeface="Calibri" charset="0"/>
              </a:rPr>
              <a:t>.</a:t>
            </a:r>
            <a:endParaRPr sz="2000" b="1" dirty="0">
              <a:latin typeface="Calibri" charset="0"/>
            </a:endParaRPr>
          </a:p>
          <a:p>
            <a:pPr marL="0" indent="0" eaLnBrk="1">
              <a:lnSpc>
                <a:spcPct val="80000"/>
              </a:lnSpc>
              <a:buNone/>
            </a:pPr>
            <a:r>
              <a:rPr lang="es-ES" sz="2000" b="1" dirty="0">
                <a:solidFill>
                  <a:srgbClr val="FB8D12"/>
                </a:solidFill>
                <a:latin typeface="Calibri" charset="0"/>
              </a:rPr>
              <a:t>5- </a:t>
            </a:r>
            <a:r>
              <a:rPr sz="2000" b="1" dirty="0" err="1">
                <a:latin typeface="Calibri" charset="0"/>
              </a:rPr>
              <a:t>Chakra</a:t>
            </a:r>
            <a:r>
              <a:rPr sz="2000" b="1" dirty="0">
                <a:latin typeface="Calibri" charset="0"/>
              </a:rPr>
              <a:t> plexo solar o Umbilical</a:t>
            </a:r>
            <a:r>
              <a:rPr lang="es-ES" sz="2000" b="1" dirty="0">
                <a:latin typeface="Calibri" charset="0"/>
              </a:rPr>
              <a:t>.</a:t>
            </a:r>
            <a:endParaRPr sz="2000" b="1" dirty="0">
              <a:latin typeface="Calibri" charset="0"/>
            </a:endParaRPr>
          </a:p>
          <a:p>
            <a:pPr marL="0" indent="0" eaLnBrk="1">
              <a:lnSpc>
                <a:spcPct val="80000"/>
              </a:lnSpc>
              <a:buNone/>
            </a:pPr>
            <a:r>
              <a:rPr lang="es-ES" sz="2000" b="1" dirty="0">
                <a:solidFill>
                  <a:srgbClr val="FB8D12"/>
                </a:solidFill>
                <a:latin typeface="Calibri" charset="0"/>
              </a:rPr>
              <a:t>6- </a:t>
            </a:r>
            <a:r>
              <a:rPr sz="2000" b="1" dirty="0" err="1">
                <a:latin typeface="Calibri" charset="0"/>
              </a:rPr>
              <a:t>Chakra</a:t>
            </a:r>
            <a:r>
              <a:rPr sz="2000" b="1" dirty="0">
                <a:latin typeface="Calibri" charset="0"/>
              </a:rPr>
              <a:t> Sacro o Esplénico</a:t>
            </a:r>
            <a:r>
              <a:rPr lang="es-ES" sz="2000" b="1" dirty="0">
                <a:latin typeface="Calibri" charset="0"/>
              </a:rPr>
              <a:t>.</a:t>
            </a:r>
            <a:endParaRPr sz="2000" b="1" dirty="0">
              <a:latin typeface="Calibri" charset="0"/>
            </a:endParaRPr>
          </a:p>
          <a:p>
            <a:pPr marL="0" indent="0" eaLnBrk="1">
              <a:lnSpc>
                <a:spcPct val="80000"/>
              </a:lnSpc>
              <a:buNone/>
            </a:pPr>
            <a:r>
              <a:rPr lang="es-ES" sz="2000" b="1" dirty="0">
                <a:solidFill>
                  <a:srgbClr val="FB8D12"/>
                </a:solidFill>
                <a:latin typeface="Calibri" charset="0"/>
              </a:rPr>
              <a:t>7- </a:t>
            </a:r>
            <a:r>
              <a:rPr sz="2000" b="1" dirty="0" err="1">
                <a:latin typeface="Calibri" charset="0"/>
              </a:rPr>
              <a:t>Chakra</a:t>
            </a:r>
            <a:r>
              <a:rPr sz="2000" b="1" dirty="0">
                <a:latin typeface="Calibri" charset="0"/>
              </a:rPr>
              <a:t> Raíz o Fundamental</a:t>
            </a:r>
            <a:r>
              <a:rPr lang="es-ES" sz="2000" b="1" dirty="0">
                <a:latin typeface="Calibri" charset="0"/>
              </a:rPr>
              <a:t>.</a:t>
            </a:r>
            <a:endParaRPr sz="2000" b="1" dirty="0">
              <a:latin typeface="Calibri" charset="0"/>
            </a:endParaRPr>
          </a:p>
          <a:p>
            <a:pPr marL="0" indent="0" eaLnBrk="1">
              <a:lnSpc>
                <a:spcPct val="70000"/>
              </a:lnSpc>
              <a:buNone/>
            </a:pPr>
            <a:endParaRPr sz="2000" dirty="0">
              <a:latin typeface="Calibri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120" cy="6519337"/>
            <a:chOff x="0" y="33863"/>
            <a:chExt cx="12192120" cy="6519337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22800" y="1851025"/>
            <a:ext cx="76200" cy="1760538"/>
            <a:chOff x="2819400" y="2168525"/>
            <a:chExt cx="76200" cy="1760538"/>
          </a:xfrm>
        </p:grpSpPr>
        <p:sp>
          <p:nvSpPr>
            <p:cNvPr id="18444" name="Elipse 12"/>
            <p:cNvSpPr>
              <a:spLocks/>
            </p:cNvSpPr>
            <p:nvPr/>
          </p:nvSpPr>
          <p:spPr bwMode="auto">
            <a:xfrm>
              <a:off x="2819400" y="2168525"/>
              <a:ext cx="76200" cy="52388"/>
            </a:xfrm>
            <a:custGeom>
              <a:avLst/>
              <a:gdLst>
                <a:gd name="T0" fmla="*/ 38098 w 76196"/>
                <a:gd name="T1" fmla="*/ 0 h 51306"/>
                <a:gd name="T2" fmla="*/ 76196 w 76196"/>
                <a:gd name="T3" fmla="*/ 25653 h 51306"/>
                <a:gd name="T4" fmla="*/ 38098 w 76196"/>
                <a:gd name="T5" fmla="*/ 51306 h 51306"/>
                <a:gd name="T6" fmla="*/ 0 w 76196"/>
                <a:gd name="T7" fmla="*/ 25653 h 51306"/>
                <a:gd name="T8" fmla="*/ 11159 w 76196"/>
                <a:gd name="T9" fmla="*/ 7514 h 51306"/>
                <a:gd name="T10" fmla="*/ 11159 w 76196"/>
                <a:gd name="T11" fmla="*/ 43792 h 51306"/>
                <a:gd name="T12" fmla="*/ 65037 w 76196"/>
                <a:gd name="T13" fmla="*/ 43792 h 51306"/>
                <a:gd name="T14" fmla="*/ 65037 w 76196"/>
                <a:gd name="T15" fmla="*/ 7514 h 5130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159 w 76196"/>
                <a:gd name="T25" fmla="*/ 7514 h 51306"/>
                <a:gd name="T26" fmla="*/ 65037 w 76196"/>
                <a:gd name="T27" fmla="*/ 43792 h 51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196" h="51306">
                  <a:moveTo>
                    <a:pt x="0" y="25653"/>
                  </a:moveTo>
                  <a:lnTo>
                    <a:pt x="-1" y="25652"/>
                  </a:lnTo>
                  <a:cubicBezTo>
                    <a:pt x="-1" y="39820"/>
                    <a:pt x="17057" y="51306"/>
                    <a:pt x="38097" y="51306"/>
                  </a:cubicBezTo>
                  <a:cubicBezTo>
                    <a:pt x="59138" y="51306"/>
                    <a:pt x="76196" y="39820"/>
                    <a:pt x="76196" y="25653"/>
                  </a:cubicBezTo>
                  <a:cubicBezTo>
                    <a:pt x="76196" y="11485"/>
                    <a:pt x="59138" y="0"/>
                    <a:pt x="38098" y="0"/>
                  </a:cubicBezTo>
                  <a:cubicBezTo>
                    <a:pt x="17057" y="0"/>
                    <a:pt x="0" y="11485"/>
                    <a:pt x="0" y="25653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445" name="Elipse 13"/>
            <p:cNvSpPr>
              <a:spLocks/>
            </p:cNvSpPr>
            <p:nvPr/>
          </p:nvSpPr>
          <p:spPr bwMode="auto">
            <a:xfrm>
              <a:off x="2819400" y="2590800"/>
              <a:ext cx="76200" cy="50800"/>
            </a:xfrm>
            <a:custGeom>
              <a:avLst/>
              <a:gdLst>
                <a:gd name="T0" fmla="*/ 38098 w 76196"/>
                <a:gd name="T1" fmla="*/ 0 h 51306"/>
                <a:gd name="T2" fmla="*/ 76196 w 76196"/>
                <a:gd name="T3" fmla="*/ 25653 h 51306"/>
                <a:gd name="T4" fmla="*/ 38098 w 76196"/>
                <a:gd name="T5" fmla="*/ 51306 h 51306"/>
                <a:gd name="T6" fmla="*/ 0 w 76196"/>
                <a:gd name="T7" fmla="*/ 25653 h 51306"/>
                <a:gd name="T8" fmla="*/ 11159 w 76196"/>
                <a:gd name="T9" fmla="*/ 7514 h 51306"/>
                <a:gd name="T10" fmla="*/ 11159 w 76196"/>
                <a:gd name="T11" fmla="*/ 43792 h 51306"/>
                <a:gd name="T12" fmla="*/ 65037 w 76196"/>
                <a:gd name="T13" fmla="*/ 43792 h 51306"/>
                <a:gd name="T14" fmla="*/ 65037 w 76196"/>
                <a:gd name="T15" fmla="*/ 7514 h 5130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159 w 76196"/>
                <a:gd name="T25" fmla="*/ 7514 h 51306"/>
                <a:gd name="T26" fmla="*/ 65037 w 76196"/>
                <a:gd name="T27" fmla="*/ 43792 h 51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196" h="51306">
                  <a:moveTo>
                    <a:pt x="0" y="25653"/>
                  </a:moveTo>
                  <a:lnTo>
                    <a:pt x="-1" y="25652"/>
                  </a:lnTo>
                  <a:cubicBezTo>
                    <a:pt x="-1" y="39820"/>
                    <a:pt x="17057" y="51306"/>
                    <a:pt x="38097" y="51306"/>
                  </a:cubicBezTo>
                  <a:cubicBezTo>
                    <a:pt x="59138" y="51306"/>
                    <a:pt x="76196" y="39820"/>
                    <a:pt x="76196" y="25653"/>
                  </a:cubicBezTo>
                  <a:cubicBezTo>
                    <a:pt x="76196" y="11485"/>
                    <a:pt x="59138" y="0"/>
                    <a:pt x="38098" y="0"/>
                  </a:cubicBezTo>
                  <a:cubicBezTo>
                    <a:pt x="17057" y="0"/>
                    <a:pt x="0" y="11485"/>
                    <a:pt x="0" y="25653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446" name="Elipse 14"/>
            <p:cNvSpPr>
              <a:spLocks/>
            </p:cNvSpPr>
            <p:nvPr/>
          </p:nvSpPr>
          <p:spPr bwMode="auto">
            <a:xfrm>
              <a:off x="2819400" y="2998788"/>
              <a:ext cx="76200" cy="50800"/>
            </a:xfrm>
            <a:custGeom>
              <a:avLst/>
              <a:gdLst>
                <a:gd name="T0" fmla="*/ 38098 w 76196"/>
                <a:gd name="T1" fmla="*/ 0 h 51306"/>
                <a:gd name="T2" fmla="*/ 76196 w 76196"/>
                <a:gd name="T3" fmla="*/ 25653 h 51306"/>
                <a:gd name="T4" fmla="*/ 38098 w 76196"/>
                <a:gd name="T5" fmla="*/ 51306 h 51306"/>
                <a:gd name="T6" fmla="*/ 0 w 76196"/>
                <a:gd name="T7" fmla="*/ 25653 h 51306"/>
                <a:gd name="T8" fmla="*/ 11159 w 76196"/>
                <a:gd name="T9" fmla="*/ 7514 h 51306"/>
                <a:gd name="T10" fmla="*/ 11159 w 76196"/>
                <a:gd name="T11" fmla="*/ 43792 h 51306"/>
                <a:gd name="T12" fmla="*/ 65037 w 76196"/>
                <a:gd name="T13" fmla="*/ 43792 h 51306"/>
                <a:gd name="T14" fmla="*/ 65037 w 76196"/>
                <a:gd name="T15" fmla="*/ 7514 h 5130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159 w 76196"/>
                <a:gd name="T25" fmla="*/ 7514 h 51306"/>
                <a:gd name="T26" fmla="*/ 65037 w 76196"/>
                <a:gd name="T27" fmla="*/ 43792 h 51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196" h="51306">
                  <a:moveTo>
                    <a:pt x="0" y="25653"/>
                  </a:moveTo>
                  <a:lnTo>
                    <a:pt x="-1" y="25652"/>
                  </a:lnTo>
                  <a:cubicBezTo>
                    <a:pt x="-1" y="39820"/>
                    <a:pt x="17057" y="51306"/>
                    <a:pt x="38097" y="51306"/>
                  </a:cubicBezTo>
                  <a:cubicBezTo>
                    <a:pt x="59138" y="51306"/>
                    <a:pt x="76196" y="39820"/>
                    <a:pt x="76196" y="25653"/>
                  </a:cubicBezTo>
                  <a:cubicBezTo>
                    <a:pt x="76196" y="11485"/>
                    <a:pt x="59138" y="0"/>
                    <a:pt x="38098" y="0"/>
                  </a:cubicBezTo>
                  <a:cubicBezTo>
                    <a:pt x="17057" y="0"/>
                    <a:pt x="0" y="11485"/>
                    <a:pt x="0" y="25653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447" name="Elipse 15"/>
            <p:cNvSpPr>
              <a:spLocks/>
            </p:cNvSpPr>
            <p:nvPr/>
          </p:nvSpPr>
          <p:spPr bwMode="auto">
            <a:xfrm>
              <a:off x="2819400" y="3463925"/>
              <a:ext cx="76200" cy="50800"/>
            </a:xfrm>
            <a:custGeom>
              <a:avLst/>
              <a:gdLst>
                <a:gd name="T0" fmla="*/ 38098 w 76196"/>
                <a:gd name="T1" fmla="*/ 0 h 51306"/>
                <a:gd name="T2" fmla="*/ 76196 w 76196"/>
                <a:gd name="T3" fmla="*/ 25653 h 51306"/>
                <a:gd name="T4" fmla="*/ 38098 w 76196"/>
                <a:gd name="T5" fmla="*/ 51306 h 51306"/>
                <a:gd name="T6" fmla="*/ 0 w 76196"/>
                <a:gd name="T7" fmla="*/ 25653 h 51306"/>
                <a:gd name="T8" fmla="*/ 11159 w 76196"/>
                <a:gd name="T9" fmla="*/ 7514 h 51306"/>
                <a:gd name="T10" fmla="*/ 11159 w 76196"/>
                <a:gd name="T11" fmla="*/ 43792 h 51306"/>
                <a:gd name="T12" fmla="*/ 65037 w 76196"/>
                <a:gd name="T13" fmla="*/ 43792 h 51306"/>
                <a:gd name="T14" fmla="*/ 65037 w 76196"/>
                <a:gd name="T15" fmla="*/ 7514 h 5130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159 w 76196"/>
                <a:gd name="T25" fmla="*/ 7514 h 51306"/>
                <a:gd name="T26" fmla="*/ 65037 w 76196"/>
                <a:gd name="T27" fmla="*/ 43792 h 51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196" h="51306">
                  <a:moveTo>
                    <a:pt x="0" y="25653"/>
                  </a:moveTo>
                  <a:lnTo>
                    <a:pt x="-1" y="25652"/>
                  </a:lnTo>
                  <a:cubicBezTo>
                    <a:pt x="-1" y="39820"/>
                    <a:pt x="17057" y="51306"/>
                    <a:pt x="38097" y="51306"/>
                  </a:cubicBezTo>
                  <a:cubicBezTo>
                    <a:pt x="59138" y="51306"/>
                    <a:pt x="76196" y="39820"/>
                    <a:pt x="76196" y="25653"/>
                  </a:cubicBezTo>
                  <a:cubicBezTo>
                    <a:pt x="76196" y="11485"/>
                    <a:pt x="59138" y="0"/>
                    <a:pt x="38098" y="0"/>
                  </a:cubicBezTo>
                  <a:cubicBezTo>
                    <a:pt x="17057" y="0"/>
                    <a:pt x="0" y="11485"/>
                    <a:pt x="0" y="25653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448" name="Elipse 16"/>
            <p:cNvSpPr>
              <a:spLocks/>
            </p:cNvSpPr>
            <p:nvPr/>
          </p:nvSpPr>
          <p:spPr bwMode="auto">
            <a:xfrm>
              <a:off x="2819400" y="3878263"/>
              <a:ext cx="76200" cy="50800"/>
            </a:xfrm>
            <a:custGeom>
              <a:avLst/>
              <a:gdLst>
                <a:gd name="T0" fmla="*/ 38098 w 76196"/>
                <a:gd name="T1" fmla="*/ 0 h 51306"/>
                <a:gd name="T2" fmla="*/ 76196 w 76196"/>
                <a:gd name="T3" fmla="*/ 25653 h 51306"/>
                <a:gd name="T4" fmla="*/ 38098 w 76196"/>
                <a:gd name="T5" fmla="*/ 51306 h 51306"/>
                <a:gd name="T6" fmla="*/ 0 w 76196"/>
                <a:gd name="T7" fmla="*/ 25653 h 51306"/>
                <a:gd name="T8" fmla="*/ 11159 w 76196"/>
                <a:gd name="T9" fmla="*/ 7514 h 51306"/>
                <a:gd name="T10" fmla="*/ 11159 w 76196"/>
                <a:gd name="T11" fmla="*/ 43792 h 51306"/>
                <a:gd name="T12" fmla="*/ 65037 w 76196"/>
                <a:gd name="T13" fmla="*/ 43792 h 51306"/>
                <a:gd name="T14" fmla="*/ 65037 w 76196"/>
                <a:gd name="T15" fmla="*/ 7514 h 5130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159 w 76196"/>
                <a:gd name="T25" fmla="*/ 7514 h 51306"/>
                <a:gd name="T26" fmla="*/ 65037 w 76196"/>
                <a:gd name="T27" fmla="*/ 43792 h 51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196" h="51306">
                  <a:moveTo>
                    <a:pt x="0" y="25653"/>
                  </a:moveTo>
                  <a:lnTo>
                    <a:pt x="-1" y="25652"/>
                  </a:lnTo>
                  <a:cubicBezTo>
                    <a:pt x="-1" y="39820"/>
                    <a:pt x="17057" y="51306"/>
                    <a:pt x="38097" y="51306"/>
                  </a:cubicBezTo>
                  <a:cubicBezTo>
                    <a:pt x="59138" y="51306"/>
                    <a:pt x="76196" y="39820"/>
                    <a:pt x="76196" y="25653"/>
                  </a:cubicBezTo>
                  <a:cubicBezTo>
                    <a:pt x="76196" y="11485"/>
                    <a:pt x="59138" y="0"/>
                    <a:pt x="38098" y="0"/>
                  </a:cubicBezTo>
                  <a:cubicBezTo>
                    <a:pt x="17057" y="0"/>
                    <a:pt x="0" y="11485"/>
                    <a:pt x="0" y="25653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18435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4600" y="1354138"/>
            <a:ext cx="1828800" cy="484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6451600" y="1341438"/>
            <a:ext cx="1663700" cy="4867275"/>
            <a:chOff x="6451600" y="1341438"/>
            <a:chExt cx="1663700" cy="4867275"/>
          </a:xfrm>
        </p:grpSpPr>
        <p:pic>
          <p:nvPicPr>
            <p:cNvPr id="18436" name="Imagen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1341438"/>
              <a:ext cx="1663700" cy="4867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Elipse 5"/>
            <p:cNvSpPr>
              <a:spLocks/>
            </p:cNvSpPr>
            <p:nvPr/>
          </p:nvSpPr>
          <p:spPr bwMode="auto">
            <a:xfrm>
              <a:off x="7264400" y="1477963"/>
              <a:ext cx="76200" cy="50800"/>
            </a:xfrm>
            <a:custGeom>
              <a:avLst/>
              <a:gdLst>
                <a:gd name="T0" fmla="*/ 38098 w 76196"/>
                <a:gd name="T1" fmla="*/ 0 h 51306"/>
                <a:gd name="T2" fmla="*/ 76196 w 76196"/>
                <a:gd name="T3" fmla="*/ 25653 h 51306"/>
                <a:gd name="T4" fmla="*/ 38098 w 76196"/>
                <a:gd name="T5" fmla="*/ 51306 h 51306"/>
                <a:gd name="T6" fmla="*/ 0 w 76196"/>
                <a:gd name="T7" fmla="*/ 25653 h 51306"/>
                <a:gd name="T8" fmla="*/ 11159 w 76196"/>
                <a:gd name="T9" fmla="*/ 7514 h 51306"/>
                <a:gd name="T10" fmla="*/ 11159 w 76196"/>
                <a:gd name="T11" fmla="*/ 43792 h 51306"/>
                <a:gd name="T12" fmla="*/ 65037 w 76196"/>
                <a:gd name="T13" fmla="*/ 43792 h 51306"/>
                <a:gd name="T14" fmla="*/ 65037 w 76196"/>
                <a:gd name="T15" fmla="*/ 7514 h 5130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159 w 76196"/>
                <a:gd name="T25" fmla="*/ 7514 h 51306"/>
                <a:gd name="T26" fmla="*/ 65037 w 76196"/>
                <a:gd name="T27" fmla="*/ 43792 h 51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196" h="51306">
                  <a:moveTo>
                    <a:pt x="0" y="25653"/>
                  </a:moveTo>
                  <a:lnTo>
                    <a:pt x="-1" y="25652"/>
                  </a:lnTo>
                  <a:cubicBezTo>
                    <a:pt x="-1" y="39820"/>
                    <a:pt x="17057" y="51306"/>
                    <a:pt x="38097" y="51306"/>
                  </a:cubicBezTo>
                  <a:cubicBezTo>
                    <a:pt x="59138" y="51306"/>
                    <a:pt x="76196" y="39820"/>
                    <a:pt x="76196" y="25653"/>
                  </a:cubicBezTo>
                  <a:cubicBezTo>
                    <a:pt x="76196" y="11485"/>
                    <a:pt x="59138" y="0"/>
                    <a:pt x="38098" y="0"/>
                  </a:cubicBezTo>
                  <a:cubicBezTo>
                    <a:pt x="17057" y="0"/>
                    <a:pt x="0" y="11485"/>
                    <a:pt x="0" y="25653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438" name="Elipse 6"/>
            <p:cNvSpPr>
              <a:spLocks/>
            </p:cNvSpPr>
            <p:nvPr/>
          </p:nvSpPr>
          <p:spPr bwMode="auto">
            <a:xfrm>
              <a:off x="7264400" y="1754188"/>
              <a:ext cx="76200" cy="50800"/>
            </a:xfrm>
            <a:custGeom>
              <a:avLst/>
              <a:gdLst>
                <a:gd name="T0" fmla="*/ 38098 w 76196"/>
                <a:gd name="T1" fmla="*/ 0 h 51306"/>
                <a:gd name="T2" fmla="*/ 76196 w 76196"/>
                <a:gd name="T3" fmla="*/ 25653 h 51306"/>
                <a:gd name="T4" fmla="*/ 38098 w 76196"/>
                <a:gd name="T5" fmla="*/ 51306 h 51306"/>
                <a:gd name="T6" fmla="*/ 0 w 76196"/>
                <a:gd name="T7" fmla="*/ 25653 h 51306"/>
                <a:gd name="T8" fmla="*/ 11159 w 76196"/>
                <a:gd name="T9" fmla="*/ 7514 h 51306"/>
                <a:gd name="T10" fmla="*/ 11159 w 76196"/>
                <a:gd name="T11" fmla="*/ 43792 h 51306"/>
                <a:gd name="T12" fmla="*/ 65037 w 76196"/>
                <a:gd name="T13" fmla="*/ 43792 h 51306"/>
                <a:gd name="T14" fmla="*/ 65037 w 76196"/>
                <a:gd name="T15" fmla="*/ 7514 h 5130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159 w 76196"/>
                <a:gd name="T25" fmla="*/ 7514 h 51306"/>
                <a:gd name="T26" fmla="*/ 65037 w 76196"/>
                <a:gd name="T27" fmla="*/ 43792 h 51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196" h="51306">
                  <a:moveTo>
                    <a:pt x="0" y="25653"/>
                  </a:moveTo>
                  <a:lnTo>
                    <a:pt x="-1" y="25652"/>
                  </a:lnTo>
                  <a:cubicBezTo>
                    <a:pt x="-1" y="39820"/>
                    <a:pt x="17057" y="51306"/>
                    <a:pt x="38097" y="51306"/>
                  </a:cubicBezTo>
                  <a:cubicBezTo>
                    <a:pt x="59138" y="51306"/>
                    <a:pt x="76196" y="39820"/>
                    <a:pt x="76196" y="25653"/>
                  </a:cubicBezTo>
                  <a:cubicBezTo>
                    <a:pt x="76196" y="11485"/>
                    <a:pt x="59138" y="0"/>
                    <a:pt x="38098" y="0"/>
                  </a:cubicBezTo>
                  <a:cubicBezTo>
                    <a:pt x="17057" y="0"/>
                    <a:pt x="0" y="11485"/>
                    <a:pt x="0" y="25653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439" name="Elipse 7"/>
            <p:cNvSpPr>
              <a:spLocks/>
            </p:cNvSpPr>
            <p:nvPr/>
          </p:nvSpPr>
          <p:spPr bwMode="auto">
            <a:xfrm>
              <a:off x="7264400" y="2154238"/>
              <a:ext cx="76200" cy="50800"/>
            </a:xfrm>
            <a:custGeom>
              <a:avLst/>
              <a:gdLst>
                <a:gd name="T0" fmla="*/ 38098 w 76196"/>
                <a:gd name="T1" fmla="*/ 0 h 51306"/>
                <a:gd name="T2" fmla="*/ 76196 w 76196"/>
                <a:gd name="T3" fmla="*/ 25653 h 51306"/>
                <a:gd name="T4" fmla="*/ 38098 w 76196"/>
                <a:gd name="T5" fmla="*/ 51306 h 51306"/>
                <a:gd name="T6" fmla="*/ 0 w 76196"/>
                <a:gd name="T7" fmla="*/ 25653 h 51306"/>
                <a:gd name="T8" fmla="*/ 11159 w 76196"/>
                <a:gd name="T9" fmla="*/ 7514 h 51306"/>
                <a:gd name="T10" fmla="*/ 11159 w 76196"/>
                <a:gd name="T11" fmla="*/ 43792 h 51306"/>
                <a:gd name="T12" fmla="*/ 65037 w 76196"/>
                <a:gd name="T13" fmla="*/ 43792 h 51306"/>
                <a:gd name="T14" fmla="*/ 65037 w 76196"/>
                <a:gd name="T15" fmla="*/ 7514 h 5130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159 w 76196"/>
                <a:gd name="T25" fmla="*/ 7514 h 51306"/>
                <a:gd name="T26" fmla="*/ 65037 w 76196"/>
                <a:gd name="T27" fmla="*/ 43792 h 51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196" h="51306">
                  <a:moveTo>
                    <a:pt x="0" y="25653"/>
                  </a:moveTo>
                  <a:lnTo>
                    <a:pt x="-1" y="25652"/>
                  </a:lnTo>
                  <a:cubicBezTo>
                    <a:pt x="-1" y="39820"/>
                    <a:pt x="17057" y="51306"/>
                    <a:pt x="38097" y="51306"/>
                  </a:cubicBezTo>
                  <a:cubicBezTo>
                    <a:pt x="59138" y="51306"/>
                    <a:pt x="76196" y="39820"/>
                    <a:pt x="76196" y="25653"/>
                  </a:cubicBezTo>
                  <a:cubicBezTo>
                    <a:pt x="76196" y="11485"/>
                    <a:pt x="59138" y="0"/>
                    <a:pt x="38098" y="0"/>
                  </a:cubicBezTo>
                  <a:cubicBezTo>
                    <a:pt x="17057" y="0"/>
                    <a:pt x="0" y="11485"/>
                    <a:pt x="0" y="25653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440" name="Elipse 8"/>
            <p:cNvSpPr>
              <a:spLocks/>
            </p:cNvSpPr>
            <p:nvPr/>
          </p:nvSpPr>
          <p:spPr bwMode="auto">
            <a:xfrm>
              <a:off x="7264400" y="2554288"/>
              <a:ext cx="76200" cy="50800"/>
            </a:xfrm>
            <a:custGeom>
              <a:avLst/>
              <a:gdLst>
                <a:gd name="T0" fmla="*/ 38098 w 76196"/>
                <a:gd name="T1" fmla="*/ 0 h 51306"/>
                <a:gd name="T2" fmla="*/ 76196 w 76196"/>
                <a:gd name="T3" fmla="*/ 25653 h 51306"/>
                <a:gd name="T4" fmla="*/ 38098 w 76196"/>
                <a:gd name="T5" fmla="*/ 51306 h 51306"/>
                <a:gd name="T6" fmla="*/ 0 w 76196"/>
                <a:gd name="T7" fmla="*/ 25653 h 51306"/>
                <a:gd name="T8" fmla="*/ 11159 w 76196"/>
                <a:gd name="T9" fmla="*/ 7514 h 51306"/>
                <a:gd name="T10" fmla="*/ 11159 w 76196"/>
                <a:gd name="T11" fmla="*/ 43792 h 51306"/>
                <a:gd name="T12" fmla="*/ 65037 w 76196"/>
                <a:gd name="T13" fmla="*/ 43792 h 51306"/>
                <a:gd name="T14" fmla="*/ 65037 w 76196"/>
                <a:gd name="T15" fmla="*/ 7514 h 5130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159 w 76196"/>
                <a:gd name="T25" fmla="*/ 7514 h 51306"/>
                <a:gd name="T26" fmla="*/ 65037 w 76196"/>
                <a:gd name="T27" fmla="*/ 43792 h 51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196" h="51306">
                  <a:moveTo>
                    <a:pt x="0" y="25653"/>
                  </a:moveTo>
                  <a:lnTo>
                    <a:pt x="-1" y="25652"/>
                  </a:lnTo>
                  <a:cubicBezTo>
                    <a:pt x="-1" y="39820"/>
                    <a:pt x="17057" y="51306"/>
                    <a:pt x="38097" y="51306"/>
                  </a:cubicBezTo>
                  <a:cubicBezTo>
                    <a:pt x="59138" y="51306"/>
                    <a:pt x="76196" y="39820"/>
                    <a:pt x="76196" y="25653"/>
                  </a:cubicBezTo>
                  <a:cubicBezTo>
                    <a:pt x="76196" y="11485"/>
                    <a:pt x="59138" y="0"/>
                    <a:pt x="38098" y="0"/>
                  </a:cubicBezTo>
                  <a:cubicBezTo>
                    <a:pt x="17057" y="0"/>
                    <a:pt x="0" y="11485"/>
                    <a:pt x="0" y="25653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442" name="Elipse 10"/>
            <p:cNvSpPr>
              <a:spLocks/>
            </p:cNvSpPr>
            <p:nvPr/>
          </p:nvSpPr>
          <p:spPr bwMode="auto">
            <a:xfrm>
              <a:off x="7264400" y="3170238"/>
              <a:ext cx="76200" cy="52387"/>
            </a:xfrm>
            <a:custGeom>
              <a:avLst/>
              <a:gdLst>
                <a:gd name="T0" fmla="*/ 38098 w 76196"/>
                <a:gd name="T1" fmla="*/ 0 h 51306"/>
                <a:gd name="T2" fmla="*/ 76196 w 76196"/>
                <a:gd name="T3" fmla="*/ 25653 h 51306"/>
                <a:gd name="T4" fmla="*/ 38098 w 76196"/>
                <a:gd name="T5" fmla="*/ 51306 h 51306"/>
                <a:gd name="T6" fmla="*/ 0 w 76196"/>
                <a:gd name="T7" fmla="*/ 25653 h 51306"/>
                <a:gd name="T8" fmla="*/ 11159 w 76196"/>
                <a:gd name="T9" fmla="*/ 7514 h 51306"/>
                <a:gd name="T10" fmla="*/ 11159 w 76196"/>
                <a:gd name="T11" fmla="*/ 43792 h 51306"/>
                <a:gd name="T12" fmla="*/ 65037 w 76196"/>
                <a:gd name="T13" fmla="*/ 43792 h 51306"/>
                <a:gd name="T14" fmla="*/ 65037 w 76196"/>
                <a:gd name="T15" fmla="*/ 7514 h 5130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159 w 76196"/>
                <a:gd name="T25" fmla="*/ 7514 h 51306"/>
                <a:gd name="T26" fmla="*/ 65037 w 76196"/>
                <a:gd name="T27" fmla="*/ 43792 h 51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196" h="51306">
                  <a:moveTo>
                    <a:pt x="0" y="25653"/>
                  </a:moveTo>
                  <a:lnTo>
                    <a:pt x="-1" y="25652"/>
                  </a:lnTo>
                  <a:cubicBezTo>
                    <a:pt x="-1" y="39820"/>
                    <a:pt x="17057" y="51306"/>
                    <a:pt x="38097" y="51306"/>
                  </a:cubicBezTo>
                  <a:cubicBezTo>
                    <a:pt x="59138" y="51306"/>
                    <a:pt x="76196" y="39820"/>
                    <a:pt x="76196" y="25653"/>
                  </a:cubicBezTo>
                  <a:cubicBezTo>
                    <a:pt x="76196" y="11485"/>
                    <a:pt x="59138" y="0"/>
                    <a:pt x="38098" y="0"/>
                  </a:cubicBezTo>
                  <a:cubicBezTo>
                    <a:pt x="17057" y="0"/>
                    <a:pt x="0" y="11485"/>
                    <a:pt x="0" y="25653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443" name="Elipse 11"/>
            <p:cNvSpPr>
              <a:spLocks/>
            </p:cNvSpPr>
            <p:nvPr/>
          </p:nvSpPr>
          <p:spPr bwMode="auto">
            <a:xfrm>
              <a:off x="7264400" y="3482975"/>
              <a:ext cx="76200" cy="50800"/>
            </a:xfrm>
            <a:custGeom>
              <a:avLst/>
              <a:gdLst>
                <a:gd name="T0" fmla="*/ 38098 w 76196"/>
                <a:gd name="T1" fmla="*/ 0 h 51306"/>
                <a:gd name="T2" fmla="*/ 76196 w 76196"/>
                <a:gd name="T3" fmla="*/ 25653 h 51306"/>
                <a:gd name="T4" fmla="*/ 38098 w 76196"/>
                <a:gd name="T5" fmla="*/ 51306 h 51306"/>
                <a:gd name="T6" fmla="*/ 0 w 76196"/>
                <a:gd name="T7" fmla="*/ 25653 h 51306"/>
                <a:gd name="T8" fmla="*/ 11159 w 76196"/>
                <a:gd name="T9" fmla="*/ 7514 h 51306"/>
                <a:gd name="T10" fmla="*/ 11159 w 76196"/>
                <a:gd name="T11" fmla="*/ 43792 h 51306"/>
                <a:gd name="T12" fmla="*/ 65037 w 76196"/>
                <a:gd name="T13" fmla="*/ 43792 h 51306"/>
                <a:gd name="T14" fmla="*/ 65037 w 76196"/>
                <a:gd name="T15" fmla="*/ 7514 h 51306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1159 w 76196"/>
                <a:gd name="T25" fmla="*/ 7514 h 51306"/>
                <a:gd name="T26" fmla="*/ 65037 w 76196"/>
                <a:gd name="T27" fmla="*/ 43792 h 513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196" h="51306">
                  <a:moveTo>
                    <a:pt x="0" y="25653"/>
                  </a:moveTo>
                  <a:lnTo>
                    <a:pt x="-1" y="25652"/>
                  </a:lnTo>
                  <a:cubicBezTo>
                    <a:pt x="-1" y="39820"/>
                    <a:pt x="17057" y="51306"/>
                    <a:pt x="38097" y="51306"/>
                  </a:cubicBezTo>
                  <a:cubicBezTo>
                    <a:pt x="59138" y="51306"/>
                    <a:pt x="76196" y="39820"/>
                    <a:pt x="76196" y="25653"/>
                  </a:cubicBezTo>
                  <a:cubicBezTo>
                    <a:pt x="76196" y="11485"/>
                    <a:pt x="59138" y="0"/>
                    <a:pt x="38098" y="0"/>
                  </a:cubicBezTo>
                  <a:cubicBezTo>
                    <a:pt x="17057" y="0"/>
                    <a:pt x="0" y="11485"/>
                    <a:pt x="0" y="25653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8441" name="Elipse 9"/>
          <p:cNvSpPr>
            <a:spLocks/>
          </p:cNvSpPr>
          <p:nvPr/>
        </p:nvSpPr>
        <p:spPr bwMode="auto">
          <a:xfrm>
            <a:off x="7264400" y="2859088"/>
            <a:ext cx="76200" cy="50800"/>
          </a:xfrm>
          <a:custGeom>
            <a:avLst/>
            <a:gdLst>
              <a:gd name="T0" fmla="*/ 38098 w 76196"/>
              <a:gd name="T1" fmla="*/ 0 h 51306"/>
              <a:gd name="T2" fmla="*/ 76196 w 76196"/>
              <a:gd name="T3" fmla="*/ 25653 h 51306"/>
              <a:gd name="T4" fmla="*/ 38098 w 76196"/>
              <a:gd name="T5" fmla="*/ 51306 h 51306"/>
              <a:gd name="T6" fmla="*/ 0 w 76196"/>
              <a:gd name="T7" fmla="*/ 25653 h 51306"/>
              <a:gd name="T8" fmla="*/ 11159 w 76196"/>
              <a:gd name="T9" fmla="*/ 7514 h 51306"/>
              <a:gd name="T10" fmla="*/ 11159 w 76196"/>
              <a:gd name="T11" fmla="*/ 43792 h 51306"/>
              <a:gd name="T12" fmla="*/ 65037 w 76196"/>
              <a:gd name="T13" fmla="*/ 43792 h 51306"/>
              <a:gd name="T14" fmla="*/ 65037 w 76196"/>
              <a:gd name="T15" fmla="*/ 7514 h 51306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1159 w 76196"/>
              <a:gd name="T25" fmla="*/ 7514 h 51306"/>
              <a:gd name="T26" fmla="*/ 65037 w 76196"/>
              <a:gd name="T27" fmla="*/ 43792 h 513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196" h="51306">
                <a:moveTo>
                  <a:pt x="0" y="25653"/>
                </a:moveTo>
                <a:lnTo>
                  <a:pt x="-1" y="25652"/>
                </a:lnTo>
                <a:cubicBezTo>
                  <a:pt x="-1" y="39820"/>
                  <a:pt x="17057" y="51306"/>
                  <a:pt x="38097" y="51306"/>
                </a:cubicBezTo>
                <a:cubicBezTo>
                  <a:pt x="59138" y="51306"/>
                  <a:pt x="76196" y="39820"/>
                  <a:pt x="76196" y="25653"/>
                </a:cubicBezTo>
                <a:cubicBezTo>
                  <a:pt x="76196" y="11485"/>
                  <a:pt x="59138" y="0"/>
                  <a:pt x="38098" y="0"/>
                </a:cubicBezTo>
                <a:cubicBezTo>
                  <a:pt x="17057" y="0"/>
                  <a:pt x="0" y="11485"/>
                  <a:pt x="0" y="25653"/>
                </a:cubicBez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pic>
        <p:nvPicPr>
          <p:cNvPr id="2" name="Picture 1" descr="piedras-calientes-1-m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78357" cy="6858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19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  <p:sp>
        <p:nvSpPr>
          <p:cNvPr id="18434" name="Título 1"/>
          <p:cNvSpPr txBox="1">
            <a:spLocks noGrp="1"/>
          </p:cNvSpPr>
          <p:nvPr>
            <p:ph type="title"/>
          </p:nvPr>
        </p:nvSpPr>
        <p:spPr>
          <a:xfrm>
            <a:off x="433388" y="279399"/>
            <a:ext cx="6361112" cy="1109133"/>
          </a:xfrm>
        </p:spPr>
        <p:txBody>
          <a:bodyPr/>
          <a:lstStyle/>
          <a:p>
            <a:pPr eaLnBrk="1"/>
            <a:r>
              <a:rPr lang="en-US" b="1" dirty="0">
                <a:latin typeface="Calibri Light" charset="0"/>
              </a:rPr>
              <a:t>UBICACIÓN </a:t>
            </a:r>
            <a:br>
              <a:rPr lang="en-US" b="1" dirty="0">
                <a:latin typeface="Calibri Light" charset="0"/>
              </a:rPr>
            </a:br>
            <a:r>
              <a:rPr lang="en-US" b="1" dirty="0">
                <a:latin typeface="Calibri Light" charset="0"/>
              </a:rPr>
              <a:t>PIEDRAS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45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77" y="609600"/>
            <a:ext cx="8072236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nes-2048x1367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9" b="17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482" name="Título 1"/>
          <p:cNvSpPr txBox="1">
            <a:spLocks noGrp="1"/>
          </p:cNvSpPr>
          <p:nvPr>
            <p:ph type="ctrTitle"/>
          </p:nvPr>
        </p:nvSpPr>
        <p:spPr>
          <a:xfrm>
            <a:off x="3124200" y="3111499"/>
            <a:ext cx="6604000" cy="842963"/>
          </a:xfrm>
        </p:spPr>
        <p:txBody>
          <a:bodyPr/>
          <a:lstStyle/>
          <a:p>
            <a:pPr eaLnBrk="1"/>
            <a:r>
              <a:rPr lang="en-US" sz="4600" b="1" dirty="0">
                <a:latin typeface="Calibri Light" charset="0"/>
              </a:rPr>
              <a:t>PASOS DEL MASAJE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506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 t="1128" r="7769" b="2699"/>
          <a:stretch/>
        </p:blipFill>
        <p:spPr bwMode="auto">
          <a:xfrm rot="-5399996">
            <a:off x="2160722" y="-1848986"/>
            <a:ext cx="6352963" cy="1045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  <p:sp>
        <p:nvSpPr>
          <p:cNvPr id="20" name="Elipse 19"/>
          <p:cNvSpPr/>
          <p:nvPr/>
        </p:nvSpPr>
        <p:spPr>
          <a:xfrm>
            <a:off x="3078078" y="5103373"/>
            <a:ext cx="104232" cy="75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7532247" y="3909024"/>
            <a:ext cx="120206" cy="125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4503605" y="4369473"/>
            <a:ext cx="104232" cy="75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4522166" y="5179179"/>
            <a:ext cx="104232" cy="75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4503605" y="4974908"/>
            <a:ext cx="104232" cy="75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4504792" y="4770637"/>
            <a:ext cx="104232" cy="75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4504792" y="4566366"/>
            <a:ext cx="104232" cy="75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2973846" y="5103373"/>
            <a:ext cx="104232" cy="758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7532247" y="4200093"/>
            <a:ext cx="132800" cy="138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7532247" y="3604224"/>
            <a:ext cx="120206" cy="139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530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6480" r="2822" b="2778"/>
          <a:stretch/>
        </p:blipFill>
        <p:spPr bwMode="auto">
          <a:xfrm>
            <a:off x="60878" y="289298"/>
            <a:ext cx="9786387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9938" y="5301403"/>
            <a:ext cx="115834" cy="853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118" y="5158802"/>
            <a:ext cx="115834" cy="853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1297" y="3281988"/>
            <a:ext cx="134150" cy="1470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865" y="4389259"/>
            <a:ext cx="115834" cy="853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9673" y="3281988"/>
            <a:ext cx="146299" cy="14701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568" y="3205019"/>
            <a:ext cx="115834" cy="1161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0736" y="2420062"/>
            <a:ext cx="115834" cy="8535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837" y="3205018"/>
            <a:ext cx="115834" cy="11618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216" y="3205019"/>
            <a:ext cx="115834" cy="11618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n33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" b="8511"/>
          <a:stretch/>
        </p:blipFill>
        <p:spPr>
          <a:xfrm>
            <a:off x="0" y="1"/>
            <a:ext cx="1222294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  <p:sp>
        <p:nvSpPr>
          <p:cNvPr id="5122" name="Título 1"/>
          <p:cNvSpPr txBox="1">
            <a:spLocks noGrp="1"/>
          </p:cNvSpPr>
          <p:nvPr>
            <p:ph type="title"/>
          </p:nvPr>
        </p:nvSpPr>
        <p:spPr>
          <a:xfrm>
            <a:off x="488421" y="130179"/>
            <a:ext cx="6318779" cy="1410758"/>
          </a:xfrm>
        </p:spPr>
        <p:txBody>
          <a:bodyPr/>
          <a:lstStyle/>
          <a:p>
            <a:pPr eaLnBrk="1"/>
            <a:r>
              <a:rPr lang="en-US" b="1" dirty="0">
                <a:latin typeface="Calibri Light" charset="0"/>
              </a:rPr>
              <a:t>MASAJE HOLÍSTICO </a:t>
            </a:r>
            <a:br>
              <a:rPr lang="en-US" b="1" dirty="0">
                <a:latin typeface="Calibri Light" charset="0"/>
              </a:rPr>
            </a:br>
            <a:r>
              <a:rPr lang="en-US" b="1" dirty="0">
                <a:latin typeface="Calibri Light" charset="0"/>
              </a:rPr>
              <a:t>OBSIDIANA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34546"/>
            <a:ext cx="12178425" cy="32804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/>
            <a:r>
              <a:rPr lang="en-US" sz="3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Rentabilidad</a:t>
            </a:r>
          </a:p>
        </p:txBody>
      </p:sp>
    </p:spTree>
    <p:extLst>
      <p:ext uri="{BB962C8B-B14F-4D97-AF65-F5344CB8AC3E}">
        <p14:creationId xmlns:p14="http://schemas.microsoft.com/office/powerpoint/2010/main" val="56306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4F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" y="0"/>
            <a:ext cx="12192000" cy="685800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488421" y="130179"/>
            <a:ext cx="7300912" cy="176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 Light"/>
                <a:ea typeface="ＭＳ Ｐゴシック" charset="0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9pPr>
          </a:lstStyle>
          <a:p>
            <a:pPr eaLnBrk="1"/>
            <a:r>
              <a:rPr lang="en-US" b="1" dirty="0">
                <a:solidFill>
                  <a:srgbClr val="FB8D12"/>
                </a:solidFill>
                <a:latin typeface="Calibri Light" charset="0"/>
              </a:rPr>
              <a:t>TÉCNICAS </a:t>
            </a:r>
          </a:p>
          <a:p>
            <a:pPr eaLnBrk="1"/>
            <a:r>
              <a:rPr lang="en-US" b="1" dirty="0">
                <a:solidFill>
                  <a:srgbClr val="FB8D12"/>
                </a:solidFill>
                <a:latin typeface="Calibri Light" charset="0"/>
              </a:rPr>
              <a:t>PARA COMBINAR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piedras-calientes-1.jpeg"/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421465"/>
            <a:ext cx="4436533" cy="4436533"/>
          </a:xfrm>
          <a:prstGeom prst="rect">
            <a:avLst/>
          </a:prstGeom>
        </p:spPr>
      </p:pic>
      <p:graphicFrame>
        <p:nvGraphicFramePr>
          <p:cNvPr id="3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692597"/>
              </p:ext>
            </p:extLst>
          </p:nvPr>
        </p:nvGraphicFramePr>
        <p:xfrm>
          <a:off x="533396" y="2143649"/>
          <a:ext cx="7078134" cy="3850751"/>
        </p:xfrm>
        <a:graphic>
          <a:graphicData uri="http://schemas.openxmlformats.org/drawingml/2006/table">
            <a:tbl>
              <a:tblPr/>
              <a:tblGrid>
                <a:gridCol w="353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9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CALIENTES</a:t>
                      </a:r>
                      <a:endParaRPr kumimoji="0" 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FRIAS</a:t>
                      </a:r>
                      <a:endParaRPr kumimoji="0" 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Relaja la tensión muscular.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Recuperacion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de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lesiones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y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Contracturas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Disminuye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las </a:t>
                      </a:r>
                      <a:r>
                        <a:rPr kumimoji="0" lang="es-C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contracciones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e </a:t>
                      </a:r>
                      <a:r>
                        <a:rPr kumimoji="0" lang="es-C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inflamaciones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  <a:r>
                        <a:rPr kumimoji="0" lang="es-C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musculares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y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articulares</a:t>
                      </a: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Mejora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procesos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Inflamatorios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Activan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la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circulación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sanguínea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Tonificante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y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Energizante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Reaccion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sedativa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Vasoconstriccion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y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mejora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el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sistema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venoso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.</a:t>
                      </a: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  <p:sp>
        <p:nvSpPr>
          <p:cNvPr id="8" name="Título 1"/>
          <p:cNvSpPr txBox="1">
            <a:spLocks/>
          </p:cNvSpPr>
          <p:nvPr/>
        </p:nvSpPr>
        <p:spPr bwMode="auto">
          <a:xfrm>
            <a:off x="488421" y="130179"/>
            <a:ext cx="7690379" cy="141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 Light"/>
                <a:ea typeface="ＭＳ Ｐゴシック" charset="0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9pPr>
          </a:lstStyle>
          <a:p>
            <a:pPr eaLnBrk="1"/>
            <a:r>
              <a:rPr lang="en-US" b="1" dirty="0">
                <a:latin typeface="Calibri Light" charset="0"/>
              </a:rPr>
              <a:t>PROPIEDADES FÍSICAS </a:t>
            </a:r>
          </a:p>
          <a:p>
            <a:pPr eaLnBrk="1"/>
            <a:r>
              <a:rPr lang="en-US" b="1" dirty="0">
                <a:latin typeface="Calibri Light" charset="0"/>
              </a:rPr>
              <a:t>Y TERAPÉUTICAS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  <p:sp>
        <p:nvSpPr>
          <p:cNvPr id="8" name="Título 1"/>
          <p:cNvSpPr txBox="1">
            <a:spLocks/>
          </p:cNvSpPr>
          <p:nvPr/>
        </p:nvSpPr>
        <p:spPr bwMode="auto">
          <a:xfrm>
            <a:off x="488421" y="130179"/>
            <a:ext cx="7690379" cy="141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 Light"/>
                <a:ea typeface="ＭＳ Ｐゴシック" charset="0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charset="0"/>
                <a:ea typeface="ＭＳ Ｐゴシック" charset="0"/>
              </a:defRPr>
            </a:lvl9pPr>
          </a:lstStyle>
          <a:p>
            <a:pPr eaLnBrk="1"/>
            <a:r>
              <a:rPr lang="en-US" b="1" dirty="0">
                <a:latin typeface="Calibri Light" charset="0"/>
              </a:rPr>
              <a:t>CONTRAINDICACIONES</a:t>
            </a:r>
          </a:p>
        </p:txBody>
      </p:sp>
      <p:sp>
        <p:nvSpPr>
          <p:cNvPr id="9219" name="Marcador de contenido 2"/>
          <p:cNvSpPr txBox="1">
            <a:spLocks noGrp="1"/>
          </p:cNvSpPr>
          <p:nvPr>
            <p:ph idx="1"/>
          </p:nvPr>
        </p:nvSpPr>
        <p:spPr>
          <a:xfrm>
            <a:off x="660400" y="2154239"/>
            <a:ext cx="5664200" cy="3421062"/>
          </a:xfrm>
        </p:spPr>
        <p:txBody>
          <a:bodyPr/>
          <a:lstStyle/>
          <a:p>
            <a:pPr marL="0" indent="0" eaLnBrk="1">
              <a:buNone/>
            </a:pPr>
            <a:r>
              <a:rPr lang="es-ES" sz="2000" dirty="0">
                <a:solidFill>
                  <a:srgbClr val="EF923C"/>
                </a:solidFill>
                <a:latin typeface="Calibri" charset="0"/>
              </a:rPr>
              <a:t>• </a:t>
            </a:r>
            <a:r>
              <a:rPr sz="2400" dirty="0">
                <a:latin typeface="Calibri" charset="0"/>
              </a:rPr>
              <a:t>Heridas abiertas</a:t>
            </a:r>
            <a:r>
              <a:rPr lang="es-ES" sz="2400" dirty="0">
                <a:latin typeface="Calibri" charset="0"/>
              </a:rPr>
              <a:t>.</a:t>
            </a:r>
            <a:endParaRPr sz="2400" dirty="0">
              <a:latin typeface="Calibri" charset="0"/>
            </a:endParaRPr>
          </a:p>
          <a:p>
            <a:pPr marL="0" indent="0" eaLnBrk="1">
              <a:buNone/>
            </a:pPr>
            <a:r>
              <a:rPr lang="es-ES" sz="2000" dirty="0">
                <a:solidFill>
                  <a:srgbClr val="EF923C"/>
                </a:solidFill>
                <a:latin typeface="Calibri" charset="0"/>
              </a:rPr>
              <a:t>• </a:t>
            </a:r>
            <a:r>
              <a:rPr sz="2400" dirty="0">
                <a:latin typeface="Calibri" charset="0"/>
              </a:rPr>
              <a:t>Cáncer</a:t>
            </a:r>
            <a:r>
              <a:rPr lang="es-ES" sz="2400" dirty="0">
                <a:latin typeface="Calibri" charset="0"/>
              </a:rPr>
              <a:t>.</a:t>
            </a:r>
            <a:endParaRPr sz="2400" dirty="0">
              <a:latin typeface="Calibri" charset="0"/>
            </a:endParaRPr>
          </a:p>
          <a:p>
            <a:pPr marL="0" indent="0" eaLnBrk="1">
              <a:buNone/>
            </a:pPr>
            <a:r>
              <a:rPr lang="es-ES" sz="2000" dirty="0">
                <a:solidFill>
                  <a:srgbClr val="EF923C"/>
                </a:solidFill>
                <a:latin typeface="Calibri" charset="0"/>
              </a:rPr>
              <a:t>• </a:t>
            </a:r>
            <a:r>
              <a:rPr sz="2400" dirty="0">
                <a:latin typeface="Calibri" charset="0"/>
              </a:rPr>
              <a:t>Infecciones</a:t>
            </a:r>
            <a:r>
              <a:rPr lang="es-ES" sz="2400" dirty="0">
                <a:latin typeface="Calibri" charset="0"/>
              </a:rPr>
              <a:t>.</a:t>
            </a:r>
            <a:endParaRPr sz="2400" dirty="0">
              <a:latin typeface="Calibri" charset="0"/>
            </a:endParaRPr>
          </a:p>
          <a:p>
            <a:pPr marL="0" indent="0" eaLnBrk="1">
              <a:buNone/>
            </a:pPr>
            <a:r>
              <a:rPr lang="es-ES" sz="2000" dirty="0">
                <a:solidFill>
                  <a:srgbClr val="EF923C"/>
                </a:solidFill>
                <a:latin typeface="Calibri" charset="0"/>
              </a:rPr>
              <a:t>• </a:t>
            </a:r>
            <a:r>
              <a:rPr sz="2400" dirty="0">
                <a:latin typeface="Calibri" charset="0"/>
              </a:rPr>
              <a:t>Embarazadas</a:t>
            </a:r>
            <a:r>
              <a:rPr lang="es-ES" sz="2400" dirty="0">
                <a:latin typeface="Calibri" charset="0"/>
              </a:rPr>
              <a:t>.</a:t>
            </a:r>
            <a:endParaRPr sz="2400" dirty="0">
              <a:latin typeface="Calibri" charset="0"/>
            </a:endParaRPr>
          </a:p>
          <a:p>
            <a:pPr marL="0" indent="0" eaLnBrk="1">
              <a:buNone/>
            </a:pPr>
            <a:r>
              <a:rPr lang="es-ES" sz="2000" dirty="0">
                <a:solidFill>
                  <a:srgbClr val="EF923C"/>
                </a:solidFill>
                <a:latin typeface="Calibri" charset="0"/>
              </a:rPr>
              <a:t>•</a:t>
            </a:r>
            <a:r>
              <a:rPr lang="es-ES" sz="2000" dirty="0">
                <a:latin typeface="Calibri" charset="0"/>
              </a:rPr>
              <a:t> </a:t>
            </a:r>
            <a:r>
              <a:rPr sz="2400" dirty="0">
                <a:latin typeface="Calibri" charset="0"/>
              </a:rPr>
              <a:t>Personas con la piel muy delicada</a:t>
            </a:r>
            <a:r>
              <a:rPr lang="es-ES" sz="2400" dirty="0">
                <a:latin typeface="Calibri" charset="0"/>
              </a:rPr>
              <a:t>.</a:t>
            </a:r>
            <a:endParaRPr sz="2400" dirty="0">
              <a:latin typeface="Calibri" charset="0"/>
            </a:endParaRPr>
          </a:p>
          <a:p>
            <a:pPr marL="0" indent="0" eaLnBrk="1">
              <a:buNone/>
            </a:pPr>
            <a:r>
              <a:rPr lang="es-ES" sz="2000" dirty="0">
                <a:solidFill>
                  <a:srgbClr val="EF923C"/>
                </a:solidFill>
                <a:latin typeface="Calibri" charset="0"/>
              </a:rPr>
              <a:t>•</a:t>
            </a:r>
            <a:r>
              <a:rPr lang="es-ES" sz="2400" dirty="0">
                <a:latin typeface="Calibri" charset="0"/>
              </a:rPr>
              <a:t> </a:t>
            </a:r>
            <a:r>
              <a:rPr sz="2400" dirty="0">
                <a:latin typeface="Calibri" charset="0"/>
              </a:rPr>
              <a:t>Varices importantes (</a:t>
            </a:r>
            <a:r>
              <a:rPr sz="2400" i="1" dirty="0">
                <a:latin typeface="Calibri" charset="0"/>
              </a:rPr>
              <a:t>piedras calientes</a:t>
            </a:r>
            <a:r>
              <a:rPr sz="2400" dirty="0">
                <a:latin typeface="Calibri" charset="0"/>
              </a:rPr>
              <a:t>)</a:t>
            </a:r>
            <a:r>
              <a:rPr lang="es-ES" sz="2400" dirty="0">
                <a:latin typeface="Calibri" charset="0"/>
              </a:rPr>
              <a:t>.</a:t>
            </a:r>
            <a:endParaRPr sz="2400" dirty="0">
              <a:latin typeface="Calibri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69150" y="1323756"/>
            <a:ext cx="2493096" cy="5280244"/>
            <a:chOff x="7092950" y="574456"/>
            <a:chExt cx="2889250" cy="6119276"/>
          </a:xfrm>
        </p:grpSpPr>
        <p:pic>
          <p:nvPicPr>
            <p:cNvPr id="3" name="Picture 2" descr="Les-varices-14.jpe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950" y="4766603"/>
              <a:ext cx="2889250" cy="19271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prohibido-en-embarazo_2.jpe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4" r="12466"/>
            <a:stretch/>
          </p:blipFill>
          <p:spPr>
            <a:xfrm>
              <a:off x="7103611" y="2659294"/>
              <a:ext cx="2867927" cy="19397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tina-corporal.jpe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5"/>
            <a:stretch/>
          </p:blipFill>
          <p:spPr>
            <a:xfrm>
              <a:off x="7099300" y="574456"/>
              <a:ext cx="2867473" cy="19297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48634"/>
            <a:ext cx="7339013" cy="644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233769343_72_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8" b="96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  <p:sp>
        <p:nvSpPr>
          <p:cNvPr id="12290" name="Título 1"/>
          <p:cNvSpPr txBox="1">
            <a:spLocks noGrp="1"/>
          </p:cNvSpPr>
          <p:nvPr>
            <p:ph type="title"/>
          </p:nvPr>
        </p:nvSpPr>
        <p:spPr>
          <a:xfrm>
            <a:off x="527050" y="381000"/>
            <a:ext cx="10515600" cy="854075"/>
          </a:xfrm>
        </p:spPr>
        <p:txBody>
          <a:bodyPr/>
          <a:lstStyle/>
          <a:p>
            <a:pPr eaLnBrk="1"/>
            <a:r>
              <a:rPr lang="en-US" sz="4400" b="1" dirty="0">
                <a:solidFill>
                  <a:srgbClr val="FB8D12"/>
                </a:solidFill>
                <a:latin typeface="Calibri Light" charset="0"/>
              </a:rPr>
              <a:t>PLAN DE TRABAJO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9795b_858b865222364e7394645a6c28df66fa.jpg_srz_1600_1063_85_22_0.50_1.20_0.00_jpg_srz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 r="31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14" name="Título 1"/>
          <p:cNvSpPr txBox="1">
            <a:spLocks noGrp="1"/>
          </p:cNvSpPr>
          <p:nvPr>
            <p:ph type="title"/>
          </p:nvPr>
        </p:nvSpPr>
        <p:spPr>
          <a:xfrm>
            <a:off x="323850" y="374650"/>
            <a:ext cx="9251950" cy="858838"/>
          </a:xfrm>
        </p:spPr>
        <p:txBody>
          <a:bodyPr/>
          <a:lstStyle/>
          <a:p>
            <a:pPr eaLnBrk="1"/>
            <a:r>
              <a:rPr lang="en-US" b="1" dirty="0">
                <a:solidFill>
                  <a:srgbClr val="EF923C"/>
                </a:solidFill>
                <a:latin typeface="Calibri Light" charset="0"/>
              </a:rPr>
              <a:t>PROTOCOLO DE TRABAJO</a:t>
            </a:r>
          </a:p>
        </p:txBody>
      </p:sp>
      <p:sp>
        <p:nvSpPr>
          <p:cNvPr id="13315" name="Marcador de contenido 2"/>
          <p:cNvSpPr txBox="1">
            <a:spLocks noGrp="1"/>
          </p:cNvSpPr>
          <p:nvPr>
            <p:ph idx="1"/>
          </p:nvPr>
        </p:nvSpPr>
        <p:spPr>
          <a:xfrm>
            <a:off x="419100" y="1381125"/>
            <a:ext cx="4419600" cy="2466975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>
                <a:solidFill>
                  <a:srgbClr val="EF923C"/>
                </a:solidFill>
                <a:latin typeface="Calibri" charset="0"/>
              </a:rPr>
              <a:t>• </a:t>
            </a:r>
            <a:r>
              <a:rPr lang="en-US" sz="2400" dirty="0" err="1">
                <a:latin typeface="Calibri" charset="0"/>
              </a:rPr>
              <a:t>Protocolo</a:t>
            </a:r>
            <a:r>
              <a:rPr lang="en-US" sz="2400" dirty="0">
                <a:latin typeface="Calibri" charset="0"/>
              </a:rPr>
              <a:t> de </a:t>
            </a:r>
            <a:r>
              <a:rPr lang="en-US" sz="2400" dirty="0" err="1">
                <a:latin typeface="Calibri" charset="0"/>
              </a:rPr>
              <a:t>inicio</a:t>
            </a:r>
            <a:r>
              <a:rPr lang="en-US" sz="2400" dirty="0">
                <a:latin typeface="Calibri" charset="0"/>
              </a:rPr>
              <a:t>: Aroma</a:t>
            </a:r>
          </a:p>
          <a:p>
            <a:pPr marL="0" indent="0" eaLnBrk="1">
              <a:buNone/>
            </a:pPr>
            <a:r>
              <a:rPr lang="en-US" sz="2000" dirty="0">
                <a:solidFill>
                  <a:srgbClr val="EF923C"/>
                </a:solidFill>
                <a:latin typeface="Calibri" charset="0"/>
              </a:rPr>
              <a:t>• </a:t>
            </a:r>
            <a:r>
              <a:rPr lang="en-US" sz="2400" dirty="0" err="1">
                <a:latin typeface="Calibri" charset="0"/>
              </a:rPr>
              <a:t>Exfoliante</a:t>
            </a:r>
            <a:r>
              <a:rPr lang="en-US" sz="2400" dirty="0">
                <a:latin typeface="Calibri" charset="0"/>
              </a:rPr>
              <a:t>:  </a:t>
            </a:r>
            <a:r>
              <a:rPr lang="en-US" sz="2400" i="1" dirty="0">
                <a:latin typeface="Calibri" charset="0"/>
              </a:rPr>
              <a:t>Spice Exfoliating</a:t>
            </a:r>
            <a:r>
              <a:rPr lang="en-US" sz="2400" dirty="0">
                <a:latin typeface="Calibri" charset="0"/>
              </a:rPr>
              <a:t>.</a:t>
            </a:r>
          </a:p>
          <a:p>
            <a:pPr marL="0" indent="0" eaLnBrk="1">
              <a:buNone/>
            </a:pPr>
            <a:r>
              <a:rPr lang="en-US" sz="2000" dirty="0">
                <a:solidFill>
                  <a:srgbClr val="EF923C"/>
                </a:solidFill>
                <a:latin typeface="Calibri" charset="0"/>
              </a:rPr>
              <a:t>• </a:t>
            </a:r>
            <a:r>
              <a:rPr lang="en-US" sz="2400" dirty="0" err="1">
                <a:latin typeface="Calibri" charset="0"/>
              </a:rPr>
              <a:t>Envoltura</a:t>
            </a:r>
            <a:r>
              <a:rPr lang="en-US" sz="2400" dirty="0">
                <a:latin typeface="Calibri" charset="0"/>
              </a:rPr>
              <a:t>:  </a:t>
            </a:r>
            <a:r>
              <a:rPr lang="en-US" sz="2400" i="1" dirty="0">
                <a:latin typeface="Calibri" charset="0"/>
              </a:rPr>
              <a:t>Sybarite Silk Wrap</a:t>
            </a:r>
            <a:r>
              <a:rPr lang="en-US" sz="2400" dirty="0">
                <a:latin typeface="Calibri" charset="0"/>
              </a:rPr>
              <a:t>.</a:t>
            </a:r>
          </a:p>
          <a:p>
            <a:pPr marL="0" indent="0" eaLnBrk="1">
              <a:buNone/>
            </a:pPr>
            <a:r>
              <a:rPr lang="en-US" sz="2000" dirty="0">
                <a:solidFill>
                  <a:srgbClr val="EF923C"/>
                </a:solidFill>
                <a:latin typeface="Calibri" charset="0"/>
              </a:rPr>
              <a:t>•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Protocolo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Reposo</a:t>
            </a:r>
            <a:r>
              <a:rPr lang="en-US" sz="2400" dirty="0">
                <a:latin typeface="Calibri" charset="0"/>
              </a:rPr>
              <a:t>.</a:t>
            </a:r>
          </a:p>
          <a:p>
            <a:pPr marL="0" indent="0" eaLnBrk="1">
              <a:buNone/>
            </a:pPr>
            <a:r>
              <a:rPr lang="en-US" sz="2000" dirty="0">
                <a:solidFill>
                  <a:srgbClr val="EF923C"/>
                </a:solidFill>
                <a:latin typeface="Calibri" charset="0"/>
              </a:rPr>
              <a:t>•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400" dirty="0" err="1">
                <a:latin typeface="Calibri" charset="0"/>
              </a:rPr>
              <a:t>Masaje</a:t>
            </a:r>
            <a:r>
              <a:rPr lang="en-US" sz="2400" dirty="0">
                <a:latin typeface="Calibri" charset="0"/>
              </a:rPr>
              <a:t>.</a:t>
            </a:r>
          </a:p>
          <a:p>
            <a:pPr eaLnBrk="1"/>
            <a:endParaRPr dirty="0">
              <a:latin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ac8530997f50f9a0414b24b792437e04080181c.XL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8" name="Título 1"/>
          <p:cNvSpPr txBox="1">
            <a:spLocks noGrp="1"/>
          </p:cNvSpPr>
          <p:nvPr>
            <p:ph type="title"/>
          </p:nvPr>
        </p:nvSpPr>
        <p:spPr>
          <a:xfrm>
            <a:off x="322263" y="314325"/>
            <a:ext cx="7056437" cy="817563"/>
          </a:xfrm>
        </p:spPr>
        <p:txBody>
          <a:bodyPr/>
          <a:lstStyle/>
          <a:p>
            <a:pPr eaLnBrk="1"/>
            <a:r>
              <a:rPr lang="en-US" b="1" dirty="0">
                <a:solidFill>
                  <a:srgbClr val="FB8D12"/>
                </a:solidFill>
                <a:latin typeface="Calibri Light" charset="0"/>
              </a:rPr>
              <a:t>PROTOCOLO DE INICIO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33863"/>
            <a:ext cx="12192120" cy="6519337"/>
            <a:chOff x="0" y="33863"/>
            <a:chExt cx="12192120" cy="6519337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9" r="12259"/>
            <a:stretch>
              <a:fillRect/>
            </a:stretch>
          </p:blipFill>
          <p:spPr bwMode="auto">
            <a:xfrm>
              <a:off x="9898064" y="33863"/>
              <a:ext cx="2243137" cy="64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451599"/>
              <a:ext cx="12192120" cy="101601"/>
            </a:xfrm>
            <a:prstGeom prst="rect">
              <a:avLst/>
            </a:prstGeom>
          </p:spPr>
        </p:pic>
      </p:grpSp>
      <p:sp>
        <p:nvSpPr>
          <p:cNvPr id="14339" name="Marcador de contenido 2"/>
          <p:cNvSpPr txBox="1">
            <a:spLocks noGrp="1"/>
          </p:cNvSpPr>
          <p:nvPr>
            <p:ph idx="1"/>
          </p:nvPr>
        </p:nvSpPr>
        <p:spPr>
          <a:xfrm>
            <a:off x="5499100" y="2447925"/>
            <a:ext cx="5765800" cy="3660775"/>
          </a:xfrm>
        </p:spPr>
        <p:txBody>
          <a:bodyPr/>
          <a:lstStyle/>
          <a:p>
            <a:pPr marL="0" indent="0" eaLnBrk="1">
              <a:buNone/>
            </a:pPr>
            <a:r>
              <a:rPr lang="en-US" sz="2200" dirty="0">
                <a:solidFill>
                  <a:srgbClr val="EF923C"/>
                </a:solidFill>
                <a:latin typeface="Calibri" charset="0"/>
              </a:rPr>
              <a:t>•   </a:t>
            </a:r>
            <a:r>
              <a:rPr lang="en-US" sz="2200" dirty="0">
                <a:latin typeface="Calibri" charset="0"/>
              </a:rPr>
              <a:t>Aroma: </a:t>
            </a:r>
            <a:r>
              <a:rPr lang="en-US" sz="2200" i="1" dirty="0">
                <a:latin typeface="Calibri" charset="0"/>
              </a:rPr>
              <a:t>Teak Wood/</a:t>
            </a:r>
            <a:r>
              <a:rPr sz="2200" i="1" dirty="0">
                <a:latin typeface="Calibri" charset="0"/>
              </a:rPr>
              <a:t>Sperience Marine Aqua</a:t>
            </a:r>
          </a:p>
          <a:p>
            <a:pPr marL="0" indent="0" eaLnBrk="1">
              <a:lnSpc>
                <a:spcPct val="110000"/>
              </a:lnSpc>
              <a:buNone/>
            </a:pPr>
            <a:r>
              <a:rPr lang="en-US" sz="2200" dirty="0">
                <a:solidFill>
                  <a:srgbClr val="EF923C"/>
                </a:solidFill>
                <a:latin typeface="Calibri" charset="0"/>
              </a:rPr>
              <a:t>•   </a:t>
            </a:r>
            <a:r>
              <a:rPr sz="2200" dirty="0">
                <a:latin typeface="Calibri" charset="0"/>
              </a:rPr>
              <a:t>Peinar el pelo con los dedos abiertos.</a:t>
            </a:r>
          </a:p>
          <a:p>
            <a:pPr marL="0" indent="0" eaLnBrk="1">
              <a:lnSpc>
                <a:spcPct val="110000"/>
              </a:lnSpc>
              <a:buNone/>
            </a:pPr>
            <a:r>
              <a:rPr lang="en-US" sz="2200" dirty="0">
                <a:solidFill>
                  <a:srgbClr val="EF923C"/>
                </a:solidFill>
                <a:latin typeface="Calibri" charset="0"/>
              </a:rPr>
              <a:t>•   </a:t>
            </a:r>
            <a:r>
              <a:rPr sz="2200" dirty="0">
                <a:latin typeface="Calibri" charset="0"/>
              </a:rPr>
              <a:t>Movilizar el cuero cabelludo.</a:t>
            </a:r>
          </a:p>
          <a:p>
            <a:pPr marL="0" indent="0" eaLnBrk="1">
              <a:lnSpc>
                <a:spcPct val="110000"/>
              </a:lnSpc>
              <a:buNone/>
            </a:pPr>
            <a:r>
              <a:rPr lang="en-US" sz="2200" dirty="0">
                <a:solidFill>
                  <a:srgbClr val="EF923C"/>
                </a:solidFill>
                <a:latin typeface="Calibri" charset="0"/>
              </a:rPr>
              <a:t>•   </a:t>
            </a:r>
            <a:r>
              <a:rPr lang="en-US" sz="2200" dirty="0">
                <a:solidFill>
                  <a:schemeClr val="tx1"/>
                </a:solidFill>
                <a:latin typeface="Calibri" charset="0"/>
              </a:rPr>
              <a:t>P</a:t>
            </a:r>
            <a:r>
              <a:rPr sz="2200" dirty="0" err="1">
                <a:solidFill>
                  <a:schemeClr val="tx1"/>
                </a:solidFill>
                <a:latin typeface="Calibri" charset="0"/>
              </a:rPr>
              <a:t>r</a:t>
            </a:r>
            <a:r>
              <a:rPr sz="2200" dirty="0" err="1">
                <a:latin typeface="Calibri" charset="0"/>
              </a:rPr>
              <a:t>esión</a:t>
            </a:r>
            <a:r>
              <a:rPr sz="2200" dirty="0">
                <a:latin typeface="Calibri" charset="0"/>
              </a:rPr>
              <a:t>-relajación en Cabeza</a:t>
            </a:r>
          </a:p>
          <a:p>
            <a:pPr eaLnBrk="1">
              <a:lnSpc>
                <a:spcPct val="110000"/>
              </a:lnSpc>
            </a:pPr>
            <a:r>
              <a:rPr sz="2200" dirty="0">
                <a:solidFill>
                  <a:schemeClr val="accent2"/>
                </a:solidFill>
                <a:latin typeface="Calibri" charset="0"/>
              </a:rPr>
              <a:t>  </a:t>
            </a:r>
            <a:r>
              <a:rPr sz="2200" dirty="0">
                <a:solidFill>
                  <a:schemeClr val="tx1"/>
                </a:solidFill>
                <a:latin typeface="Calibri" charset="0"/>
              </a:rPr>
              <a:t>Vibración por toda la cabeza</a:t>
            </a:r>
            <a:r>
              <a:rPr sz="2200" dirty="0">
                <a:solidFill>
                  <a:schemeClr val="accent2"/>
                </a:solidFill>
                <a:latin typeface="Calibri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2996</TotalTime>
  <Words>577</Words>
  <Application>Microsoft Office PowerPoint</Application>
  <PresentationFormat>Panorámica</PresentationFormat>
  <Paragraphs>113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Tema1</vt:lpstr>
      <vt:lpstr>Presentación de PowerPoint</vt:lpstr>
      <vt:lpstr>MASAJE HOLÍSTICO  OBSIDIANA</vt:lpstr>
      <vt:lpstr>Presentación de PowerPoint</vt:lpstr>
      <vt:lpstr>Presentación de PowerPoint</vt:lpstr>
      <vt:lpstr>Presentación de PowerPoint</vt:lpstr>
      <vt:lpstr>Presentación de PowerPoint</vt:lpstr>
      <vt:lpstr>PLAN DE TRABAJO</vt:lpstr>
      <vt:lpstr>PROTOCOLO DE TRABAJO</vt:lpstr>
      <vt:lpstr>PROTOCOLO DE INICIO</vt:lpstr>
      <vt:lpstr>Presentación de PowerPoint</vt:lpstr>
      <vt:lpstr>Presentación de PowerPoint</vt:lpstr>
      <vt:lpstr>Presentación de PowerPoint</vt:lpstr>
      <vt:lpstr>REPOSO EN CORPORAL</vt:lpstr>
      <vt:lpstr>PROTOCOLO DE TRABAJO</vt:lpstr>
      <vt:lpstr>UBICACIÓN  PIEDRAS</vt:lpstr>
      <vt:lpstr>Presentación de PowerPoint</vt:lpstr>
      <vt:lpstr>PASOS DEL MASAJE</vt:lpstr>
      <vt:lpstr>Presentación de PowerPoint</vt:lpstr>
      <vt:lpstr>Presentación de PowerPoint</vt:lpstr>
      <vt:lpstr>Rentabilidad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Jimmy Zúñiga Zeledón</dc:creator>
  <cp:lastModifiedBy>Jimmy Zúñiga Zeledón</cp:lastModifiedBy>
  <cp:revision>49</cp:revision>
  <dcterms:created xsi:type="dcterms:W3CDTF">2017-04-21T22:08:20Z</dcterms:created>
  <dcterms:modified xsi:type="dcterms:W3CDTF">2017-06-08T15:17:02Z</dcterms:modified>
</cp:coreProperties>
</file>